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3" r:id="rId9"/>
    <p:sldId id="260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01/04/2016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01/04/2016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01/04/2016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01/04/2016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01/04/2016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01/04/2016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01/04/2016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01/04/2016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01/04/2016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01/04/2016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01/04/2016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01/04/2016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LE DIAGRAMME H-R ET SES APPLICATIONS EN ASTRONOMIEE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4000496" y="4429132"/>
            <a:ext cx="3771904" cy="1209668"/>
          </a:xfrm>
        </p:spPr>
        <p:txBody>
          <a:bodyPr/>
          <a:lstStyle/>
          <a:p>
            <a:pPr algn="l"/>
            <a:r>
              <a:rPr lang="fr-FR" dirty="0" smtClean="0"/>
              <a:t>Sofien KAMOUN</a:t>
            </a:r>
          </a:p>
          <a:p>
            <a:pPr algn="l"/>
            <a:r>
              <a:rPr lang="fr-FR" dirty="0" smtClean="0"/>
              <a:t>Président de la SAT</a:t>
            </a:r>
            <a:endParaRPr lang="fr-FR" dirty="0"/>
          </a:p>
        </p:txBody>
      </p:sp>
      <p:pic>
        <p:nvPicPr>
          <p:cNvPr id="5" name="Image 4" descr="logo SAT UA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62260"/>
            <a:ext cx="1714739" cy="18957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bg1"/>
                </a:solidFill>
              </a:rPr>
              <a:t>Historique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Découvert indépendamment en 1912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Diagramme : Type spectral= f(Lum)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Ultérieurement: plusieurs variantes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7884" t="41016" r="47841" b="30664"/>
          <a:stretch>
            <a:fillRect/>
          </a:stretch>
        </p:blipFill>
        <p:spPr bwMode="auto">
          <a:xfrm>
            <a:off x="1928794" y="3643314"/>
            <a:ext cx="185738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55491" t="41211" r="33528" b="32422"/>
          <a:stretch>
            <a:fillRect/>
          </a:stretch>
        </p:blipFill>
        <p:spPr bwMode="auto">
          <a:xfrm>
            <a:off x="5500694" y="3786190"/>
            <a:ext cx="142876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2214546" y="5929330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Hertzprung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786446" y="5929330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Russel</a:t>
            </a:r>
            <a:endParaRPr lang="fr-F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bg1"/>
                </a:solidFill>
              </a:rPr>
              <a:t>Types spectraux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O A B A F G K M (N R S )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Fonction de la température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57101" t="33203" r="6661" b="33594"/>
          <a:stretch>
            <a:fillRect/>
          </a:stretch>
        </p:blipFill>
        <p:spPr bwMode="auto">
          <a:xfrm>
            <a:off x="928662" y="2820695"/>
            <a:ext cx="7143800" cy="3680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bg1"/>
                </a:solidFill>
              </a:rPr>
              <a:t>Le diagramme HR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32943" t="25390" r="32467" b="12109"/>
          <a:stretch>
            <a:fillRect/>
          </a:stretch>
        </p:blipFill>
        <p:spPr bwMode="auto">
          <a:xfrm>
            <a:off x="1928794" y="1214422"/>
            <a:ext cx="5357850" cy="5442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bg1"/>
                </a:solidFill>
              </a:rPr>
              <a:t>Relation masse-luminosité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4" name="Espace réservé du contenu 3" descr="H-R_diagram-fr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571612"/>
            <a:ext cx="3271934" cy="4525963"/>
          </a:xfrm>
        </p:spPr>
      </p:pic>
      <p:sp>
        <p:nvSpPr>
          <p:cNvPr id="5" name="ZoneTexte 4"/>
          <p:cNvSpPr txBox="1"/>
          <p:nvPr/>
        </p:nvSpPr>
        <p:spPr>
          <a:xfrm>
            <a:off x="4286248" y="2357430"/>
            <a:ext cx="4000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</a:rPr>
              <a:t>Applicable pour la séquence principale</a:t>
            </a:r>
            <a:endParaRPr lang="fr-FR" sz="2400" dirty="0" smtClean="0">
              <a:solidFill>
                <a:schemeClr val="bg1"/>
              </a:solidFill>
            </a:endParaRPr>
          </a:p>
          <a:p>
            <a:endParaRPr lang="fr-FR" sz="2400" dirty="0" smtClean="0">
              <a:solidFill>
                <a:schemeClr val="bg1"/>
              </a:solidFill>
            </a:endParaRPr>
          </a:p>
          <a:p>
            <a:r>
              <a:rPr lang="fr-FR" sz="2400" dirty="0" smtClean="0">
                <a:solidFill>
                  <a:schemeClr val="bg1"/>
                </a:solidFill>
              </a:rPr>
              <a:t>L  </a:t>
            </a:r>
            <a:r>
              <a:rPr lang="el-GR" sz="2400" dirty="0" smtClean="0">
                <a:solidFill>
                  <a:schemeClr val="bg1"/>
                </a:solidFill>
              </a:rPr>
              <a:t>α</a:t>
            </a:r>
            <a:r>
              <a:rPr lang="fr-FR" sz="2400" dirty="0" smtClean="0">
                <a:solidFill>
                  <a:schemeClr val="bg1"/>
                </a:solidFill>
              </a:rPr>
              <a:t>   M</a:t>
            </a:r>
            <a:r>
              <a:rPr lang="fr-FR" sz="2400" baseline="30000" dirty="0" smtClean="0">
                <a:solidFill>
                  <a:schemeClr val="bg1"/>
                </a:solidFill>
              </a:rPr>
              <a:t>3</a:t>
            </a:r>
            <a:endParaRPr lang="fr-FR" sz="2400" baseline="30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bg1"/>
                </a:solidFill>
              </a:rPr>
              <a:t>Détermination de la distance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 l="57650" t="27344" r="18741" b="23828"/>
          <a:stretch>
            <a:fillRect/>
          </a:stretch>
        </p:blipFill>
        <p:spPr bwMode="auto">
          <a:xfrm>
            <a:off x="285720" y="1500173"/>
            <a:ext cx="4286280" cy="4984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5143504" y="2928934"/>
            <a:ext cx="3571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bg1"/>
                </a:solidFill>
              </a:rPr>
              <a:t>Module de distance</a:t>
            </a:r>
          </a:p>
          <a:p>
            <a:r>
              <a:rPr lang="fr-FR" sz="3200" dirty="0" smtClean="0">
                <a:solidFill>
                  <a:schemeClr val="bg1"/>
                </a:solidFill>
              </a:rPr>
              <a:t>m- M = 5 log D - 5</a:t>
            </a:r>
            <a:endParaRPr lang="fr-FR" sz="3200" dirty="0">
              <a:solidFill>
                <a:schemeClr val="bg1"/>
              </a:solidFill>
            </a:endParaRPr>
          </a:p>
        </p:txBody>
      </p:sp>
      <p:sp>
        <p:nvSpPr>
          <p:cNvPr id="7" name="Forme libre 6"/>
          <p:cNvSpPr/>
          <p:nvPr/>
        </p:nvSpPr>
        <p:spPr>
          <a:xfrm>
            <a:off x="675249" y="2571744"/>
            <a:ext cx="2825181" cy="3484398"/>
          </a:xfrm>
          <a:custGeom>
            <a:avLst/>
            <a:gdLst>
              <a:gd name="connsiteX0" fmla="*/ 0 w 2616591"/>
              <a:gd name="connsiteY0" fmla="*/ 0 h 3312942"/>
              <a:gd name="connsiteX1" fmla="*/ 422031 w 2616591"/>
              <a:gd name="connsiteY1" fmla="*/ 1237957 h 3312942"/>
              <a:gd name="connsiteX2" fmla="*/ 2025748 w 2616591"/>
              <a:gd name="connsiteY2" fmla="*/ 2222695 h 3312942"/>
              <a:gd name="connsiteX3" fmla="*/ 2489982 w 2616591"/>
              <a:gd name="connsiteY3" fmla="*/ 3151163 h 3312942"/>
              <a:gd name="connsiteX4" fmla="*/ 2616591 w 2616591"/>
              <a:gd name="connsiteY4" fmla="*/ 3193366 h 3312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6591" h="3312942">
                <a:moveTo>
                  <a:pt x="0" y="0"/>
                </a:moveTo>
                <a:cubicBezTo>
                  <a:pt x="42203" y="433754"/>
                  <a:pt x="84406" y="867508"/>
                  <a:pt x="422031" y="1237957"/>
                </a:cubicBezTo>
                <a:cubicBezTo>
                  <a:pt x="759656" y="1608406"/>
                  <a:pt x="1681090" y="1903827"/>
                  <a:pt x="2025748" y="2222695"/>
                </a:cubicBezTo>
                <a:cubicBezTo>
                  <a:pt x="2370406" y="2541563"/>
                  <a:pt x="2391508" y="2989385"/>
                  <a:pt x="2489982" y="3151163"/>
                </a:cubicBezTo>
                <a:cubicBezTo>
                  <a:pt x="2588456" y="3312942"/>
                  <a:pt x="2602523" y="3253154"/>
                  <a:pt x="2616591" y="3193366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avec flèche 10"/>
          <p:cNvCxnSpPr/>
          <p:nvPr/>
        </p:nvCxnSpPr>
        <p:spPr>
          <a:xfrm rot="5400000">
            <a:off x="1857356" y="4143380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</a:rPr>
              <a:t>Migration d’une étoile dans le  diagramme HR</a:t>
            </a:r>
            <a:endParaRPr lang="fr-FR" sz="4000" b="1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098" name="AutoShape 2" descr="isochrones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 l="21962" t="30273" r="47840" b="29687"/>
          <a:stretch>
            <a:fillRect/>
          </a:stretch>
        </p:blipFill>
        <p:spPr bwMode="auto">
          <a:xfrm>
            <a:off x="1500166" y="1571612"/>
            <a:ext cx="6286512" cy="46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bg1"/>
                </a:solidFill>
              </a:rPr>
              <a:t>Age d’un amas stellaire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 l="61494" t="28320" r="19289" b="44336"/>
          <a:stretch>
            <a:fillRect/>
          </a:stretch>
        </p:blipFill>
        <p:spPr bwMode="auto">
          <a:xfrm>
            <a:off x="1428728" y="1357298"/>
            <a:ext cx="6143668" cy="4914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Connecteur droit avec flèche 5"/>
          <p:cNvCxnSpPr/>
          <p:nvPr/>
        </p:nvCxnSpPr>
        <p:spPr>
          <a:xfrm>
            <a:off x="3071802" y="3071810"/>
            <a:ext cx="928694" cy="214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2786050" y="2428868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Coude</a:t>
            </a:r>
            <a:endParaRPr lang="fr-F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</a:rPr>
              <a:t>Age d’un amas stellaire</a:t>
            </a:r>
            <a:endParaRPr lang="fr-FR" sz="4000" b="1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098" name="AutoShape 2" descr="isochrones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 l="25805" t="10742" r="26976" b="6250"/>
          <a:stretch>
            <a:fillRect/>
          </a:stretch>
        </p:blipFill>
        <p:spPr bwMode="auto">
          <a:xfrm>
            <a:off x="2214546" y="1500174"/>
            <a:ext cx="4698093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95</Words>
  <PresentationFormat>Affichage à l'écran (4:3)</PresentationFormat>
  <Paragraphs>24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LE DIAGRAMME H-R ET SES APPLICATIONS EN ASTRONOMIEE</vt:lpstr>
      <vt:lpstr>Historique</vt:lpstr>
      <vt:lpstr>Types spectraux</vt:lpstr>
      <vt:lpstr>Le diagramme HR</vt:lpstr>
      <vt:lpstr>Relation masse-luminosité</vt:lpstr>
      <vt:lpstr>Détermination de la distance</vt:lpstr>
      <vt:lpstr>Migration d’une étoile dans le  diagramme HR</vt:lpstr>
      <vt:lpstr>Age d’un amas stellaire</vt:lpstr>
      <vt:lpstr>Age d’un amas stellaire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diagramme HR et ses applications en astronomie</dc:title>
  <dc:creator>LENOVO</dc:creator>
  <cp:lastModifiedBy>LENOVO</cp:lastModifiedBy>
  <cp:revision>49</cp:revision>
  <dcterms:created xsi:type="dcterms:W3CDTF">2016-03-31T23:27:22Z</dcterms:created>
  <dcterms:modified xsi:type="dcterms:W3CDTF">2016-04-01T08:55:37Z</dcterms:modified>
</cp:coreProperties>
</file>