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5" r:id="rId3"/>
    <p:sldId id="279" r:id="rId4"/>
    <p:sldId id="290" r:id="rId5"/>
    <p:sldId id="295" r:id="rId6"/>
    <p:sldId id="293" r:id="rId7"/>
    <p:sldId id="294" r:id="rId8"/>
    <p:sldId id="296" r:id="rId9"/>
    <p:sldId id="300" r:id="rId10"/>
    <p:sldId id="274" r:id="rId11"/>
    <p:sldId id="257" r:id="rId12"/>
    <p:sldId id="258" r:id="rId13"/>
    <p:sldId id="259" r:id="rId14"/>
    <p:sldId id="260" r:id="rId15"/>
    <p:sldId id="263" r:id="rId16"/>
    <p:sldId id="281" r:id="rId17"/>
    <p:sldId id="280" r:id="rId18"/>
    <p:sldId id="292" r:id="rId19"/>
    <p:sldId id="284" r:id="rId20"/>
    <p:sldId id="297" r:id="rId21"/>
    <p:sldId id="291" r:id="rId22"/>
    <p:sldId id="285" r:id="rId23"/>
    <p:sldId id="286" r:id="rId24"/>
    <p:sldId id="298" r:id="rId25"/>
    <p:sldId id="288" r:id="rId26"/>
    <p:sldId id="267" r:id="rId27"/>
    <p:sldId id="299" r:id="rId28"/>
    <p:sldId id="271" r:id="rId29"/>
    <p:sldId id="301" r:id="rId30"/>
    <p:sldId id="272" r:id="rId31"/>
    <p:sldId id="265" r:id="rId3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5" d="100"/>
          <a:sy n="75" d="100"/>
        </p:scale>
        <p:origin x="-1122" y="2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ectangle à coins arrondis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ous-titr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p:txBody>
          <a:bodyPr/>
          <a:lstStyle/>
          <a:p>
            <a:fld id="{B7435025-80AB-4FFF-81FB-BC981F2C5A7A}" type="datetimeFigureOut">
              <a:rPr lang="fr-FR" smtClean="0"/>
              <a:pPr/>
              <a:t>02/04/2016</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29" name="Espace réservé du numéro de diapositive 28"/>
          <p:cNvSpPr>
            <a:spLocks noGrp="1"/>
          </p:cNvSpPr>
          <p:nvPr>
            <p:ph type="sldNum" sz="quarter" idx="12"/>
          </p:nvPr>
        </p:nvSpPr>
        <p:spPr/>
        <p:txBody>
          <a:bodyPr lIns="0" tIns="0" rIns="0" bIns="0">
            <a:noAutofit/>
          </a:bodyPr>
          <a:lstStyle>
            <a:lvl1pPr>
              <a:defRPr sz="1400">
                <a:solidFill>
                  <a:srgbClr val="FFFFFF"/>
                </a:solidFill>
              </a:defRPr>
            </a:lvl1pPr>
          </a:lstStyle>
          <a:p>
            <a:fld id="{A867A815-B671-4CD5-BD16-349F031861BB}" type="slidenum">
              <a:rPr lang="fr-FR" smtClean="0"/>
              <a:pPr/>
              <a:t>‹N°›</a:t>
            </a:fld>
            <a:endParaRPr lang="fr-FR"/>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B7435025-80AB-4FFF-81FB-BC981F2C5A7A}" type="datetimeFigureOut">
              <a:rPr lang="fr-FR" smtClean="0"/>
              <a:pPr/>
              <a:t>02/04/2016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867A815-B671-4CD5-BD16-349F031861BB}"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1"/>
            <a:ext cx="201168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914400" y="274640"/>
            <a:ext cx="55626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B7435025-80AB-4FFF-81FB-BC981F2C5A7A}" type="datetimeFigureOut">
              <a:rPr lang="fr-FR" smtClean="0"/>
              <a:pPr/>
              <a:t>02/04/2016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867A815-B671-4CD5-BD16-349F031861BB}"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4" name="Espace réservé de la date 3"/>
          <p:cNvSpPr>
            <a:spLocks noGrp="1"/>
          </p:cNvSpPr>
          <p:nvPr>
            <p:ph type="dt" sz="half" idx="10"/>
          </p:nvPr>
        </p:nvSpPr>
        <p:spPr/>
        <p:txBody>
          <a:bodyPr/>
          <a:lstStyle/>
          <a:p>
            <a:fld id="{B7435025-80AB-4FFF-81FB-BC981F2C5A7A}" type="datetimeFigureOut">
              <a:rPr lang="fr-FR" smtClean="0"/>
              <a:pPr/>
              <a:t>02/04/2016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867A815-B671-4CD5-BD16-349F031861BB}" type="slidenum">
              <a:rPr lang="fr-FR" smtClean="0"/>
              <a:pPr/>
              <a:t>‹N°›</a:t>
            </a:fld>
            <a:endParaRPr lang="fr-FR"/>
          </a:p>
        </p:txBody>
      </p:sp>
      <p:sp>
        <p:nvSpPr>
          <p:cNvPr id="8" name="Espace réservé du contenu 7"/>
          <p:cNvSpPr>
            <a:spLocks noGrp="1"/>
          </p:cNvSpPr>
          <p:nvPr>
            <p:ph sz="quarter" idx="1"/>
          </p:nvPr>
        </p:nvSpPr>
        <p:spPr>
          <a:xfrm>
            <a:off x="914400" y="1447800"/>
            <a:ext cx="777240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ectangle à coins arrondis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B7435025-80AB-4FFF-81FB-BC981F2C5A7A}" type="datetimeFigureOut">
              <a:rPr lang="fr-FR" smtClean="0"/>
              <a:pPr/>
              <a:t>02/04/2016</a:t>
            </a:fld>
            <a:endParaRPr lang="fr-FR"/>
          </a:p>
        </p:txBody>
      </p:sp>
      <p:sp>
        <p:nvSpPr>
          <p:cNvPr id="5" name="Espace réservé du pied de page 4"/>
          <p:cNvSpPr>
            <a:spLocks noGrp="1"/>
          </p:cNvSpPr>
          <p:nvPr>
            <p:ph type="ftr" sz="quarter" idx="11"/>
          </p:nvPr>
        </p:nvSpPr>
        <p:spPr>
          <a:xfrm>
            <a:off x="800100" y="6172200"/>
            <a:ext cx="4000500" cy="457200"/>
          </a:xfrm>
        </p:spPr>
        <p:txBody>
          <a:bodyPr/>
          <a:lstStyle/>
          <a:p>
            <a:endParaRPr lang="fr-F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146304" y="6208776"/>
            <a:ext cx="457200" cy="457200"/>
          </a:xfrm>
        </p:spPr>
        <p:txBody>
          <a:bodyPr/>
          <a:lstStyle/>
          <a:p>
            <a:fld id="{A867A815-B671-4CD5-BD16-349F031861BB}"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B7435025-80AB-4FFF-81FB-BC981F2C5A7A}" type="datetimeFigureOut">
              <a:rPr lang="fr-FR" smtClean="0"/>
              <a:pPr/>
              <a:t>02/04/2016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867A815-B671-4CD5-BD16-349F031861BB}" type="slidenum">
              <a:rPr lang="fr-FR" smtClean="0"/>
              <a:pPr/>
              <a:t>‹N°›</a:t>
            </a:fld>
            <a:endParaRPr lang="fr-FR"/>
          </a:p>
        </p:txBody>
      </p:sp>
      <p:sp>
        <p:nvSpPr>
          <p:cNvPr id="9" name="Espace réservé du contenu 8"/>
          <p:cNvSpPr>
            <a:spLocks noGrp="1"/>
          </p:cNvSpPr>
          <p:nvPr>
            <p:ph sz="quarter" idx="1"/>
          </p:nvPr>
        </p:nvSpPr>
        <p:spPr>
          <a:xfrm>
            <a:off x="914400" y="1447800"/>
            <a:ext cx="374904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933950" y="1447800"/>
            <a:ext cx="374904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914400" y="273050"/>
            <a:ext cx="7772400" cy="1143000"/>
          </a:xfrm>
        </p:spPr>
        <p:txBody>
          <a:bodyPr anchor="b" anchorCtr="0"/>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7" name="Espace réservé de la date 6"/>
          <p:cNvSpPr>
            <a:spLocks noGrp="1"/>
          </p:cNvSpPr>
          <p:nvPr>
            <p:ph type="dt" sz="half" idx="10"/>
          </p:nvPr>
        </p:nvSpPr>
        <p:spPr/>
        <p:txBody>
          <a:bodyPr/>
          <a:lstStyle/>
          <a:p>
            <a:fld id="{B7435025-80AB-4FFF-81FB-BC981F2C5A7A}" type="datetimeFigureOut">
              <a:rPr lang="fr-FR" smtClean="0"/>
              <a:pPr/>
              <a:t>02/04/2016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867A815-B671-4CD5-BD16-349F031861BB}" type="slidenum">
              <a:rPr lang="fr-FR" smtClean="0"/>
              <a:pPr/>
              <a:t>‹N°›</a:t>
            </a:fld>
            <a:endParaRPr lang="fr-FR"/>
          </a:p>
        </p:txBody>
      </p:sp>
      <p:sp>
        <p:nvSpPr>
          <p:cNvPr id="11" name="Espace réservé du contenu 10"/>
          <p:cNvSpPr>
            <a:spLocks noGrp="1"/>
          </p:cNvSpPr>
          <p:nvPr>
            <p:ph sz="half" idx="2"/>
          </p:nvPr>
        </p:nvSpPr>
        <p:spPr>
          <a:xfrm>
            <a:off x="914400" y="2247900"/>
            <a:ext cx="3733800" cy="38862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half" idx="4"/>
          </p:nvPr>
        </p:nvSpPr>
        <p:spPr>
          <a:xfrm>
            <a:off x="4953000" y="2247900"/>
            <a:ext cx="3733800" cy="38862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B7435025-80AB-4FFF-81FB-BC981F2C5A7A}" type="datetimeFigureOut">
              <a:rPr lang="fr-FR" smtClean="0"/>
              <a:pPr/>
              <a:t>02/04/2016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867A815-B671-4CD5-BD16-349F031861BB}"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7435025-80AB-4FFF-81FB-BC981F2C5A7A}" type="datetimeFigureOut">
              <a:rPr lang="fr-FR" smtClean="0"/>
              <a:pPr/>
              <a:t>02/04/2016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867A815-B671-4CD5-BD16-349F031861BB}"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ectangle à coins arrondis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914400" y="273050"/>
            <a:ext cx="7772400" cy="1143000"/>
          </a:xfrm>
        </p:spPr>
        <p:txBody>
          <a:bodyPr anchor="b" anchorCtr="0"/>
          <a:lstStyle>
            <a:lvl1pPr algn="l">
              <a:buNone/>
              <a:defRPr sz="4000" b="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B7435025-80AB-4FFF-81FB-BC981F2C5A7A}" type="datetimeFigureOut">
              <a:rPr lang="fr-FR" smtClean="0"/>
              <a:pPr/>
              <a:t>02/04/2016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867A815-B671-4CD5-BD16-349F031861BB}" type="slidenum">
              <a:rPr lang="fr-FR" smtClean="0"/>
              <a:pPr/>
              <a:t>‹N°›</a:t>
            </a:fld>
            <a:endParaRPr lang="fr-FR"/>
          </a:p>
        </p:txBody>
      </p:sp>
      <p:sp>
        <p:nvSpPr>
          <p:cNvPr id="11" name="Espace réservé du contenu 10"/>
          <p:cNvSpPr>
            <a:spLocks noGrp="1"/>
          </p:cNvSpPr>
          <p:nvPr>
            <p:ph sz="quarter" idx="1"/>
          </p:nvPr>
        </p:nvSpPr>
        <p:spPr>
          <a:xfrm>
            <a:off x="2971800" y="1600200"/>
            <a:ext cx="5715000" cy="44958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B7435025-80AB-4FFF-81FB-BC981F2C5A7A}" type="datetimeFigureOut">
              <a:rPr lang="fr-FR" smtClean="0"/>
              <a:pPr/>
              <a:t>02/04/2016</a:t>
            </a:fld>
            <a:endParaRPr lang="fr-FR"/>
          </a:p>
        </p:txBody>
      </p:sp>
      <p:sp>
        <p:nvSpPr>
          <p:cNvPr id="6" name="Espace réservé du pied de page 5"/>
          <p:cNvSpPr>
            <a:spLocks noGrp="1"/>
          </p:cNvSpPr>
          <p:nvPr>
            <p:ph type="ftr" sz="quarter" idx="11"/>
          </p:nvPr>
        </p:nvSpPr>
        <p:spPr>
          <a:xfrm>
            <a:off x="914400" y="6172200"/>
            <a:ext cx="3886200" cy="457200"/>
          </a:xfrm>
        </p:spPr>
        <p:txBody>
          <a:bodyPr/>
          <a:lstStyle/>
          <a:p>
            <a:endParaRPr lang="fr-FR"/>
          </a:p>
        </p:txBody>
      </p:sp>
      <p:sp>
        <p:nvSpPr>
          <p:cNvPr id="7" name="Espace réservé du numéro de diapositive 6"/>
          <p:cNvSpPr>
            <a:spLocks noGrp="1"/>
          </p:cNvSpPr>
          <p:nvPr>
            <p:ph type="sldNum" sz="quarter" idx="12"/>
          </p:nvPr>
        </p:nvSpPr>
        <p:spPr>
          <a:xfrm>
            <a:off x="146304" y="6208776"/>
            <a:ext cx="457200" cy="457200"/>
          </a:xfrm>
        </p:spPr>
        <p:txBody>
          <a:bodyPr/>
          <a:lstStyle/>
          <a:p>
            <a:fld id="{A867A815-B671-4CD5-BD16-349F031861BB}" type="slidenum">
              <a:rPr lang="fr-FR" smtClean="0"/>
              <a:pPr/>
              <a:t>‹N°›</a:t>
            </a:fld>
            <a:endParaRPr lang="fr-FR"/>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Espace réservé pour une image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fr-FR" smtClean="0"/>
              <a:t>Cliquez sur l'icône pour ajouter une image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ectangle à coins arrondis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Espace réservé du titre 21"/>
          <p:cNvSpPr>
            <a:spLocks noGrp="1"/>
          </p:cNvSpPr>
          <p:nvPr>
            <p:ph type="title"/>
          </p:nvPr>
        </p:nvSpPr>
        <p:spPr>
          <a:xfrm>
            <a:off x="914400" y="274638"/>
            <a:ext cx="7772400" cy="1143000"/>
          </a:xfrm>
          <a:prstGeom prst="rect">
            <a:avLst/>
          </a:prstGeom>
        </p:spPr>
        <p:txBody>
          <a:bodyPr bIns="91440" anchor="b" anchorCtr="0">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B7435025-80AB-4FFF-81FB-BC981F2C5A7A}" type="datetimeFigureOut">
              <a:rPr lang="fr-FR" smtClean="0"/>
              <a:pPr/>
              <a:t>02/04/2016</a:t>
            </a:fld>
            <a:endParaRPr lang="fr-FR"/>
          </a:p>
        </p:txBody>
      </p:sp>
      <p:sp>
        <p:nvSpPr>
          <p:cNvPr id="3" name="Espace réservé du pied de page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fr-FR"/>
          </a:p>
        </p:txBody>
      </p:sp>
      <p:sp>
        <p:nvSpPr>
          <p:cNvPr id="23" name="Espace réservé du numéro de diapositive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A867A815-B671-4CD5-BD16-349F031861BB}"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gif"/><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857488" y="6057900"/>
            <a:ext cx="3357554" cy="585810"/>
          </a:xfrm>
        </p:spPr>
        <p:txBody>
          <a:bodyPr/>
          <a:lstStyle/>
          <a:p>
            <a:r>
              <a:rPr lang="fr-FR" dirty="0" smtClean="0"/>
              <a:t>AKROUT </a:t>
            </a:r>
            <a:r>
              <a:rPr lang="fr-FR" dirty="0" err="1" smtClean="0"/>
              <a:t>Lassaad</a:t>
            </a:r>
            <a:endParaRPr lang="fr-FR" dirty="0"/>
          </a:p>
        </p:txBody>
      </p:sp>
      <p:sp>
        <p:nvSpPr>
          <p:cNvPr id="2" name="Titre 1"/>
          <p:cNvSpPr>
            <a:spLocks noGrp="1"/>
          </p:cNvSpPr>
          <p:nvPr>
            <p:ph type="ctrTitle"/>
          </p:nvPr>
        </p:nvSpPr>
        <p:spPr/>
        <p:txBody>
          <a:bodyPr>
            <a:normAutofit/>
          </a:bodyPr>
          <a:lstStyle/>
          <a:p>
            <a:r>
              <a:rPr lang="fr-FR" dirty="0" smtClean="0"/>
              <a:t>Effet Doppler et </a:t>
            </a:r>
            <a:r>
              <a:rPr lang="fr-FR" dirty="0" smtClean="0"/>
              <a:t>ses </a:t>
            </a:r>
            <a:r>
              <a:rPr lang="fr-FR" dirty="0" smtClean="0"/>
              <a:t>applications en astronomie</a:t>
            </a:r>
            <a:endParaRPr lang="fr-FR" dirty="0"/>
          </a:p>
        </p:txBody>
      </p:sp>
      <p:pic>
        <p:nvPicPr>
          <p:cNvPr id="8194" name="Picture 2" descr="https://encrypted-tbn2.gstatic.com/images?q=tbn:ANd9GcQHMa79NralXwLRUq4Y1dv8JVNeaHQQRKludndQiLAbVa8yNY-pXw"/>
          <p:cNvPicPr>
            <a:picLocks noChangeAspect="1" noChangeArrowheads="1"/>
          </p:cNvPicPr>
          <p:nvPr/>
        </p:nvPicPr>
        <p:blipFill>
          <a:blip r:embed="rId2"/>
          <a:srcRect/>
          <a:stretch>
            <a:fillRect/>
          </a:stretch>
        </p:blipFill>
        <p:spPr bwMode="auto">
          <a:xfrm>
            <a:off x="2857488" y="3143248"/>
            <a:ext cx="3429008" cy="264319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Effet doppler</a:t>
            </a:r>
            <a:endParaRPr lang="fr-FR" dirty="0"/>
          </a:p>
        </p:txBody>
      </p:sp>
      <p:sp>
        <p:nvSpPr>
          <p:cNvPr id="3" name="Espace réservé du contenu 2"/>
          <p:cNvSpPr>
            <a:spLocks noGrp="1"/>
          </p:cNvSpPr>
          <p:nvPr>
            <p:ph sz="quarter" idx="1"/>
          </p:nvPr>
        </p:nvSpPr>
        <p:spPr/>
        <p:txBody>
          <a:bodyPr>
            <a:normAutofit/>
          </a:bodyPr>
          <a:lstStyle/>
          <a:p>
            <a:pPr marL="0" indent="0" algn="just">
              <a:buNone/>
            </a:pPr>
            <a:r>
              <a:rPr lang="fr-FR" dirty="0" smtClean="0">
                <a:latin typeface="Arial" pitchFamily="34" charset="0"/>
                <a:cs typeface="Arial" pitchFamily="34" charset="0"/>
              </a:rPr>
              <a:t>L’effet Doppler est l’équivalent du </a:t>
            </a:r>
            <a:r>
              <a:rPr lang="fr-FR" i="1" dirty="0" smtClean="0">
                <a:latin typeface="Arial" pitchFamily="34" charset="0"/>
                <a:cs typeface="Arial" pitchFamily="34" charset="0"/>
              </a:rPr>
              <a:t>Doppler-Fizeau</a:t>
            </a:r>
            <a:r>
              <a:rPr lang="fr-FR" dirty="0" smtClean="0">
                <a:latin typeface="Arial" pitchFamily="34" charset="0"/>
                <a:cs typeface="Arial" pitchFamily="34" charset="0"/>
              </a:rPr>
              <a:t> pour les ondes sonores, ou comment la sirène de l’ambulance paraît plus aiguë lorsqu’elle s’approche d’un observateur et plus grave lorsqu’elle s’en éloigne. Cet effet est par exemple utilisé pour mesurer à distance la vitesse d’un véhicule ou le débit sanguin dans des </a:t>
            </a:r>
            <a:r>
              <a:rPr lang="fr-FR" dirty="0" smtClean="0">
                <a:latin typeface="Arial" pitchFamily="34" charset="0"/>
                <a:cs typeface="Arial" pitchFamily="34" charset="0"/>
              </a:rPr>
              <a:t>artères</a:t>
            </a:r>
            <a:r>
              <a:rPr lang="fr-FR" dirty="0" smtClean="0">
                <a:latin typeface="Arial" pitchFamily="34" charset="0"/>
                <a:cs typeface="Arial" pitchFamily="34" charset="0"/>
              </a:rPr>
              <a:t>.</a:t>
            </a:r>
            <a:endParaRPr lang="fr-FR"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Effet Doppler</a:t>
            </a:r>
            <a:endParaRPr lang="fr-FR" dirty="0"/>
          </a:p>
        </p:txBody>
      </p:sp>
      <p:sp>
        <p:nvSpPr>
          <p:cNvPr id="7" name="Rectangle 6"/>
          <p:cNvSpPr/>
          <p:nvPr/>
        </p:nvSpPr>
        <p:spPr>
          <a:xfrm>
            <a:off x="214282" y="1928802"/>
            <a:ext cx="4857784" cy="3046988"/>
          </a:xfrm>
          <a:prstGeom prst="rect">
            <a:avLst/>
          </a:prstGeom>
        </p:spPr>
        <p:txBody>
          <a:bodyPr wrap="square">
            <a:spAutoFit/>
          </a:bodyPr>
          <a:lstStyle/>
          <a:p>
            <a:pPr marL="92075">
              <a:buNone/>
            </a:pPr>
            <a:r>
              <a:rPr lang="fr-FR" sz="2400" dirty="0" smtClean="0">
                <a:latin typeface="Arial" pitchFamily="34" charset="0"/>
                <a:cs typeface="Arial" pitchFamily="34" charset="0"/>
              </a:rPr>
              <a:t>L'effet Doppler désigne le décalage de fréquence d’un onde (mécanique, acoustique, électromagnétique…) observé entre les mesures à l'émission et à la réception, lorsque la distance entre l'émetteur et le récepteur varie au cours du temps..</a:t>
            </a:r>
          </a:p>
        </p:txBody>
      </p:sp>
      <p:pic>
        <p:nvPicPr>
          <p:cNvPr id="5" name="Picture 2" descr="https://upload.wikimedia.org/wikipedia/commons/thumb/e/e6/Doppler_Effect.gif/220px-Doppler_Effect.gif"/>
          <p:cNvPicPr>
            <a:picLocks noChangeAspect="1" noChangeArrowheads="1"/>
          </p:cNvPicPr>
          <p:nvPr/>
        </p:nvPicPr>
        <p:blipFill>
          <a:blip r:embed="rId2"/>
          <a:srcRect/>
          <a:stretch>
            <a:fillRect/>
          </a:stretch>
        </p:blipFill>
        <p:spPr bwMode="auto">
          <a:xfrm>
            <a:off x="5143504" y="1928802"/>
            <a:ext cx="3524259" cy="3524261"/>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En astronomie</a:t>
            </a:r>
            <a:endParaRPr lang="fr-FR" dirty="0"/>
          </a:p>
        </p:txBody>
      </p:sp>
      <p:sp>
        <p:nvSpPr>
          <p:cNvPr id="3" name="Espace réservé du contenu 2"/>
          <p:cNvSpPr>
            <a:spLocks noGrp="1"/>
          </p:cNvSpPr>
          <p:nvPr>
            <p:ph sz="quarter" idx="1"/>
          </p:nvPr>
        </p:nvSpPr>
        <p:spPr/>
        <p:txBody>
          <a:bodyPr/>
          <a:lstStyle/>
          <a:p>
            <a:pPr algn="just"/>
            <a:r>
              <a:rPr lang="fr-FR" dirty="0" smtClean="0">
                <a:latin typeface="Arial" pitchFamily="34" charset="0"/>
                <a:cs typeface="Arial" pitchFamily="34" charset="0"/>
              </a:rPr>
              <a:t>L’effet Doppler renseigne à la fois sur le mouvement des astres et sur les mouvements de matière à l’intérieur de ces astres.</a:t>
            </a:r>
          </a:p>
          <a:p>
            <a:r>
              <a:rPr lang="fr-FR" dirty="0" smtClean="0">
                <a:latin typeface="Arial" pitchFamily="34" charset="0"/>
                <a:cs typeface="Arial" pitchFamily="34" charset="0"/>
              </a:rPr>
              <a:t>L’effet Doppler permet de déterminer directement la vitesse radiale d’une étoile.</a:t>
            </a:r>
          </a:p>
          <a:p>
            <a:r>
              <a:rPr lang="fr-FR" dirty="0" smtClean="0">
                <a:latin typeface="Arial" pitchFamily="34" charset="0"/>
                <a:cs typeface="Arial" pitchFamily="34" charset="0"/>
              </a:rPr>
              <a:t>en étudiant le spectre d’un astre, on constate que les raies spectrales sont décalées en longueur d’onde par rapport aux mêmes raies observées en laboratoire</a:t>
            </a:r>
            <a:endParaRPr lang="fr-FR"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285720" y="0"/>
            <a:ext cx="8643998" cy="3643338"/>
          </a:xfrm>
        </p:spPr>
        <p:txBody>
          <a:bodyPr>
            <a:normAutofit/>
          </a:bodyPr>
          <a:lstStyle/>
          <a:p>
            <a:r>
              <a:rPr lang="fr-FR" dirty="0" smtClean="0">
                <a:latin typeface="Arial" pitchFamily="34" charset="0"/>
                <a:cs typeface="Arial" pitchFamily="34" charset="0"/>
              </a:rPr>
              <a:t>Le décalage d’une raie visible se produit soit </a:t>
            </a:r>
            <a:r>
              <a:rPr lang="fr-FR" i="1" dirty="0" smtClean="0">
                <a:latin typeface="Arial" pitchFamily="34" charset="0"/>
                <a:cs typeface="Arial" pitchFamily="34" charset="0"/>
              </a:rPr>
              <a:t>vers le rouge</a:t>
            </a:r>
            <a:r>
              <a:rPr lang="fr-FR" dirty="0" smtClean="0">
                <a:latin typeface="Arial" pitchFamily="34" charset="0"/>
                <a:cs typeface="Arial" pitchFamily="34" charset="0"/>
              </a:rPr>
              <a:t>, ce qui indique que l’étoile s’éloigne, soit </a:t>
            </a:r>
            <a:r>
              <a:rPr lang="fr-FR" i="1" dirty="0" smtClean="0">
                <a:latin typeface="Arial" pitchFamily="34" charset="0"/>
                <a:cs typeface="Arial" pitchFamily="34" charset="0"/>
              </a:rPr>
              <a:t>vers le bleu</a:t>
            </a:r>
            <a:r>
              <a:rPr lang="fr-FR" dirty="0" smtClean="0">
                <a:latin typeface="Arial" pitchFamily="34" charset="0"/>
                <a:cs typeface="Arial" pitchFamily="34" charset="0"/>
              </a:rPr>
              <a:t>, si elle se rapproche.</a:t>
            </a:r>
          </a:p>
          <a:p>
            <a:r>
              <a:rPr lang="fr-FR" dirty="0" smtClean="0">
                <a:latin typeface="Arial" pitchFamily="34" charset="0"/>
                <a:cs typeface="Arial" pitchFamily="34" charset="0"/>
              </a:rPr>
              <a:t>La mesure de la vitesse des étoiles ou des nuages de gaz interstellaire a permis de préciser les mouvements de matière à l’intérieur de la Voie lactée et d’en déterminer la structure spirale.</a:t>
            </a:r>
            <a:r>
              <a:rPr lang="fr-FR" dirty="0" smtClean="0"/>
              <a:t/>
            </a:r>
            <a:br>
              <a:rPr lang="fr-FR" dirty="0" smtClean="0"/>
            </a:br>
            <a:endParaRPr lang="fr-FR" dirty="0"/>
          </a:p>
        </p:txBody>
      </p:sp>
      <p:pic>
        <p:nvPicPr>
          <p:cNvPr id="4" name="Picture 2"/>
          <p:cNvPicPr>
            <a:picLocks noChangeAspect="1" noChangeArrowheads="1"/>
          </p:cNvPicPr>
          <p:nvPr/>
        </p:nvPicPr>
        <p:blipFill>
          <a:blip r:embed="rId2"/>
          <a:srcRect t="4546" b="8522"/>
          <a:stretch>
            <a:fillRect/>
          </a:stretch>
        </p:blipFill>
        <p:spPr bwMode="auto">
          <a:xfrm>
            <a:off x="1857356" y="2928934"/>
            <a:ext cx="5804021" cy="36433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500034" y="500042"/>
            <a:ext cx="8186766" cy="4572000"/>
          </a:xfrm>
        </p:spPr>
        <p:txBody>
          <a:bodyPr/>
          <a:lstStyle/>
          <a:p>
            <a:pPr algn="just"/>
            <a:r>
              <a:rPr lang="fr-FR" dirty="0" smtClean="0">
                <a:latin typeface="Arial" pitchFamily="34" charset="0"/>
                <a:cs typeface="Arial" pitchFamily="34" charset="0"/>
              </a:rPr>
              <a:t>L’effet Doppler explique pourquoi les raies observées présentent une largeur en longueur d’onde supérieure à la largeur naturelle.</a:t>
            </a:r>
          </a:p>
          <a:p>
            <a:pPr algn="just"/>
            <a:r>
              <a:rPr lang="fr-FR" dirty="0" smtClean="0">
                <a:latin typeface="Arial" pitchFamily="34" charset="0"/>
                <a:cs typeface="Arial" pitchFamily="34" charset="0"/>
              </a:rPr>
              <a:t>par suite de l’agitation thermique, une moitié des atomes émettant la lumière se déplace vers l’observateur, avec une diminution correspondante de la longueur d’onde et l’autre moitié s’en éloigne, avec une augmentation de la longueur d’onde. </a:t>
            </a:r>
            <a:endParaRPr lang="fr-FR"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lstStyle/>
          <a:p>
            <a:endParaRPr lang="fr-FR"/>
          </a:p>
        </p:txBody>
      </p:sp>
      <p:pic>
        <p:nvPicPr>
          <p:cNvPr id="4" name="Picture 4" descr="hd38529.jpg                                                    000010B8Macintosh HD                   BA643F48:"/>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ZoneTexte 1"/>
          <p:cNvSpPr txBox="1">
            <a:spLocks noChangeArrowheads="1"/>
          </p:cNvSpPr>
          <p:nvPr/>
        </p:nvSpPr>
        <p:spPr bwMode="auto">
          <a:xfrm>
            <a:off x="0" y="188913"/>
            <a:ext cx="7832153" cy="861774"/>
          </a:xfrm>
          <a:prstGeom prst="rect">
            <a:avLst/>
          </a:prstGeom>
          <a:noFill/>
          <a:ln w="9525">
            <a:noFill/>
            <a:miter lim="800000"/>
            <a:headEnd/>
            <a:tailEnd/>
          </a:ln>
        </p:spPr>
        <p:txBody>
          <a:bodyPr wrap="square">
            <a:spAutoFit/>
          </a:bodyPr>
          <a:lstStyle/>
          <a:p>
            <a:r>
              <a:rPr lang="fr-FR" sz="3200" b="1" dirty="0">
                <a:solidFill>
                  <a:schemeClr val="bg1">
                    <a:lumMod val="75000"/>
                  </a:schemeClr>
                </a:solidFill>
                <a:latin typeface="Arial" pitchFamily="34" charset="0"/>
                <a:cs typeface="Arial" pitchFamily="34" charset="0"/>
              </a:rPr>
              <a:t>La méthode vélocimétrique</a:t>
            </a:r>
          </a:p>
          <a:p>
            <a:r>
              <a:rPr lang="fr-FR" b="1" dirty="0">
                <a:solidFill>
                  <a:schemeClr val="bg1">
                    <a:lumMod val="75000"/>
                  </a:schemeClr>
                </a:solidFill>
                <a:latin typeface="Arial" pitchFamily="34" charset="0"/>
                <a:cs typeface="Arial" pitchFamily="34" charset="0"/>
              </a:rPr>
              <a:t>(mesure de vitesse radiales)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astro.iag.usp.br/~sylvio/exoplanets/semic45.jpg"/>
          <p:cNvPicPr>
            <a:picLocks noChangeAspect="1" noChangeArrowheads="1"/>
          </p:cNvPicPr>
          <p:nvPr/>
        </p:nvPicPr>
        <p:blipFill>
          <a:blip r:embed="rId2"/>
          <a:srcRect/>
          <a:stretch>
            <a:fillRect/>
          </a:stretch>
        </p:blipFill>
        <p:spPr bwMode="auto">
          <a:xfrm>
            <a:off x="466725" y="4554538"/>
            <a:ext cx="2592388" cy="1944687"/>
          </a:xfrm>
          <a:prstGeom prst="rect">
            <a:avLst/>
          </a:prstGeom>
          <a:noFill/>
          <a:ln w="9525">
            <a:noFill/>
            <a:miter lim="800000"/>
            <a:headEnd/>
            <a:tailEnd/>
          </a:ln>
        </p:spPr>
      </p:pic>
      <p:sp>
        <p:nvSpPr>
          <p:cNvPr id="2" name="Ellipse 1"/>
          <p:cNvSpPr/>
          <p:nvPr/>
        </p:nvSpPr>
        <p:spPr>
          <a:xfrm>
            <a:off x="3609975" y="2852738"/>
            <a:ext cx="503238" cy="50482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3" name="Ellipse 2"/>
          <p:cNvSpPr/>
          <p:nvPr/>
        </p:nvSpPr>
        <p:spPr>
          <a:xfrm>
            <a:off x="657225" y="908050"/>
            <a:ext cx="287338" cy="28892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cxnSp>
        <p:nvCxnSpPr>
          <p:cNvPr id="5" name="Connecteur droit 4"/>
          <p:cNvCxnSpPr/>
          <p:nvPr/>
        </p:nvCxnSpPr>
        <p:spPr>
          <a:xfrm>
            <a:off x="801688" y="1052513"/>
            <a:ext cx="3059112" cy="20526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Étoile à 5 branches 6"/>
          <p:cNvSpPr/>
          <p:nvPr/>
        </p:nvSpPr>
        <p:spPr>
          <a:xfrm>
            <a:off x="3176588" y="2605088"/>
            <a:ext cx="217487" cy="238125"/>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cxnSp>
        <p:nvCxnSpPr>
          <p:cNvPr id="9" name="Connecteur droit avec flèche 8"/>
          <p:cNvCxnSpPr/>
          <p:nvPr/>
        </p:nvCxnSpPr>
        <p:spPr>
          <a:xfrm>
            <a:off x="1108075" y="476250"/>
            <a:ext cx="3076575" cy="201612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a:off x="3036888" y="3105150"/>
            <a:ext cx="503237" cy="33813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12"/>
          <p:cNvCxnSpPr>
            <a:stCxn id="3" idx="3"/>
          </p:cNvCxnSpPr>
          <p:nvPr/>
        </p:nvCxnSpPr>
        <p:spPr>
          <a:xfrm flipV="1">
            <a:off x="698500" y="333375"/>
            <a:ext cx="534988" cy="82073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flipV="1">
            <a:off x="3036888" y="2374900"/>
            <a:ext cx="446087" cy="73025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flipV="1">
            <a:off x="3540125" y="2374900"/>
            <a:ext cx="717550" cy="112553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084" name="ZoneTexte 28"/>
          <p:cNvSpPr txBox="1">
            <a:spLocks noChangeArrowheads="1"/>
          </p:cNvSpPr>
          <p:nvPr/>
        </p:nvSpPr>
        <p:spPr bwMode="auto">
          <a:xfrm rot="1973099">
            <a:off x="2787650" y="950913"/>
            <a:ext cx="327025" cy="585787"/>
          </a:xfrm>
          <a:prstGeom prst="rect">
            <a:avLst/>
          </a:prstGeom>
          <a:noFill/>
          <a:ln w="9525">
            <a:noFill/>
            <a:miter lim="800000"/>
            <a:headEnd/>
            <a:tailEnd/>
          </a:ln>
        </p:spPr>
        <p:txBody>
          <a:bodyPr wrap="none">
            <a:spAutoFit/>
          </a:bodyPr>
          <a:lstStyle/>
          <a:p>
            <a:r>
              <a:rPr lang="fr-FR" sz="3200"/>
              <a:t>r</a:t>
            </a:r>
          </a:p>
        </p:txBody>
      </p:sp>
      <p:sp>
        <p:nvSpPr>
          <p:cNvPr id="3085" name="ZoneTexte 29"/>
          <p:cNvSpPr txBox="1">
            <a:spLocks noChangeArrowheads="1"/>
          </p:cNvSpPr>
          <p:nvPr/>
        </p:nvSpPr>
        <p:spPr bwMode="auto">
          <a:xfrm rot="1946674">
            <a:off x="2894013" y="3182938"/>
            <a:ext cx="407987" cy="584200"/>
          </a:xfrm>
          <a:prstGeom prst="rect">
            <a:avLst/>
          </a:prstGeom>
          <a:noFill/>
          <a:ln w="9525">
            <a:noFill/>
            <a:miter lim="800000"/>
            <a:headEnd/>
            <a:tailEnd/>
          </a:ln>
        </p:spPr>
        <p:txBody>
          <a:bodyPr wrap="none">
            <a:spAutoFit/>
          </a:bodyPr>
          <a:lstStyle/>
          <a:p>
            <a:r>
              <a:rPr lang="fr-FR" sz="3200"/>
              <a:t>R</a:t>
            </a:r>
          </a:p>
        </p:txBody>
      </p:sp>
      <p:sp>
        <p:nvSpPr>
          <p:cNvPr id="3086" name="ZoneTexte 30720"/>
          <p:cNvSpPr txBox="1">
            <a:spLocks noChangeArrowheads="1"/>
          </p:cNvSpPr>
          <p:nvPr/>
        </p:nvSpPr>
        <p:spPr bwMode="auto">
          <a:xfrm>
            <a:off x="3994150" y="3348038"/>
            <a:ext cx="447675" cy="461962"/>
          </a:xfrm>
          <a:prstGeom prst="rect">
            <a:avLst/>
          </a:prstGeom>
          <a:noFill/>
          <a:ln w="9525">
            <a:noFill/>
            <a:miter lim="800000"/>
            <a:headEnd/>
            <a:tailEnd/>
          </a:ln>
        </p:spPr>
        <p:txBody>
          <a:bodyPr wrap="none">
            <a:spAutoFit/>
          </a:bodyPr>
          <a:lstStyle/>
          <a:p>
            <a:r>
              <a:rPr lang="fr-FR" sz="2400"/>
              <a:t>M</a:t>
            </a:r>
          </a:p>
        </p:txBody>
      </p:sp>
      <p:sp>
        <p:nvSpPr>
          <p:cNvPr id="3087" name="ZoneTexte 30723"/>
          <p:cNvSpPr txBox="1">
            <a:spLocks noChangeArrowheads="1"/>
          </p:cNvSpPr>
          <p:nvPr/>
        </p:nvSpPr>
        <p:spPr bwMode="auto">
          <a:xfrm>
            <a:off x="250825" y="1046163"/>
            <a:ext cx="430213" cy="461962"/>
          </a:xfrm>
          <a:prstGeom prst="rect">
            <a:avLst/>
          </a:prstGeom>
          <a:noFill/>
          <a:ln w="9525">
            <a:noFill/>
            <a:miter lim="800000"/>
            <a:headEnd/>
            <a:tailEnd/>
          </a:ln>
        </p:spPr>
        <p:txBody>
          <a:bodyPr wrap="none">
            <a:spAutoFit/>
          </a:bodyPr>
          <a:lstStyle/>
          <a:p>
            <a:r>
              <a:rPr lang="fr-FR" sz="2400"/>
              <a:t>m</a:t>
            </a:r>
          </a:p>
        </p:txBody>
      </p:sp>
      <p:sp>
        <p:nvSpPr>
          <p:cNvPr id="3088" name="ZoneTexte 30725"/>
          <p:cNvSpPr txBox="1">
            <a:spLocks noChangeArrowheads="1"/>
          </p:cNvSpPr>
          <p:nvPr/>
        </p:nvSpPr>
        <p:spPr bwMode="auto">
          <a:xfrm>
            <a:off x="3457575" y="115888"/>
            <a:ext cx="5362575" cy="461962"/>
          </a:xfrm>
          <a:prstGeom prst="rect">
            <a:avLst/>
          </a:prstGeom>
          <a:noFill/>
          <a:ln w="9525">
            <a:noFill/>
            <a:miter lim="800000"/>
            <a:headEnd/>
            <a:tailEnd/>
          </a:ln>
        </p:spPr>
        <p:txBody>
          <a:bodyPr wrap="none">
            <a:spAutoFit/>
          </a:bodyPr>
          <a:lstStyle/>
          <a:p>
            <a:r>
              <a:rPr lang="fr-FR" sz="2400" b="1">
                <a:solidFill>
                  <a:srgbClr val="C00000"/>
                </a:solidFill>
              </a:rPr>
              <a:t>Rotation de deux corps liés par la gravité</a:t>
            </a:r>
          </a:p>
        </p:txBody>
      </p:sp>
      <p:pic>
        <p:nvPicPr>
          <p:cNvPr id="3089" name="Picture 4"/>
          <p:cNvPicPr>
            <a:picLocks noChangeAspect="1" noChangeArrowheads="1"/>
          </p:cNvPicPr>
          <p:nvPr/>
        </p:nvPicPr>
        <p:blipFill>
          <a:blip r:embed="rId3"/>
          <a:srcRect/>
          <a:stretch>
            <a:fillRect/>
          </a:stretch>
        </p:blipFill>
        <p:spPr bwMode="auto">
          <a:xfrm>
            <a:off x="3924300" y="1125538"/>
            <a:ext cx="1584325" cy="863600"/>
          </a:xfrm>
          <a:prstGeom prst="rect">
            <a:avLst/>
          </a:prstGeom>
          <a:noFill/>
          <a:ln w="9525">
            <a:noFill/>
            <a:miter lim="800000"/>
            <a:headEnd/>
            <a:tailEnd/>
          </a:ln>
          <a:effectLst/>
        </p:spPr>
      </p:pic>
      <p:pic>
        <p:nvPicPr>
          <p:cNvPr id="3090" name="Picture 5"/>
          <p:cNvPicPr>
            <a:picLocks noChangeAspect="1" noChangeArrowheads="1"/>
          </p:cNvPicPr>
          <p:nvPr/>
        </p:nvPicPr>
        <p:blipFill>
          <a:blip r:embed="rId4"/>
          <a:srcRect/>
          <a:stretch>
            <a:fillRect/>
          </a:stretch>
        </p:blipFill>
        <p:spPr bwMode="auto">
          <a:xfrm>
            <a:off x="5148263" y="2924175"/>
            <a:ext cx="3830637" cy="2603500"/>
          </a:xfrm>
          <a:prstGeom prst="rect">
            <a:avLst/>
          </a:prstGeom>
          <a:noFill/>
          <a:ln w="9525">
            <a:noFill/>
            <a:miter lim="800000"/>
            <a:headEnd/>
            <a:tailEnd/>
          </a:ln>
          <a:effectLst/>
        </p:spPr>
      </p:pic>
      <p:sp>
        <p:nvSpPr>
          <p:cNvPr id="3091" name="ZoneTexte 30728"/>
          <p:cNvSpPr txBox="1">
            <a:spLocks noChangeArrowheads="1"/>
          </p:cNvSpPr>
          <p:nvPr/>
        </p:nvSpPr>
        <p:spPr bwMode="auto">
          <a:xfrm>
            <a:off x="5400675" y="2432050"/>
            <a:ext cx="3586163" cy="307975"/>
          </a:xfrm>
          <a:prstGeom prst="rect">
            <a:avLst/>
          </a:prstGeom>
          <a:noFill/>
          <a:ln w="9525">
            <a:noFill/>
            <a:miter lim="800000"/>
            <a:headEnd/>
            <a:tailEnd/>
          </a:ln>
        </p:spPr>
        <p:txBody>
          <a:bodyPr wrap="none">
            <a:spAutoFit/>
          </a:bodyPr>
          <a:lstStyle/>
          <a:p>
            <a:r>
              <a:rPr lang="fr-FR" sz="1400" b="1"/>
              <a:t>Rotation autour du centre de gravité commun</a:t>
            </a:r>
          </a:p>
        </p:txBody>
      </p:sp>
      <p:sp>
        <p:nvSpPr>
          <p:cNvPr id="3092" name="ZoneTexte 30729"/>
          <p:cNvSpPr txBox="1">
            <a:spLocks noChangeArrowheads="1"/>
          </p:cNvSpPr>
          <p:nvPr/>
        </p:nvSpPr>
        <p:spPr bwMode="auto">
          <a:xfrm>
            <a:off x="3276600" y="6022975"/>
            <a:ext cx="4321175" cy="646113"/>
          </a:xfrm>
          <a:prstGeom prst="rect">
            <a:avLst/>
          </a:prstGeom>
          <a:noFill/>
          <a:ln w="9525">
            <a:noFill/>
            <a:miter lim="800000"/>
            <a:headEnd/>
            <a:tailEnd/>
          </a:ln>
        </p:spPr>
        <p:txBody>
          <a:bodyPr>
            <a:spAutoFit/>
          </a:bodyPr>
          <a:lstStyle/>
          <a:p>
            <a:r>
              <a:rPr lang="fr-FR"/>
              <a:t>Vitesse de rotation du Soleil autour de son centre de gravité commun avec Jupiter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214414" y="214290"/>
            <a:ext cx="6799401" cy="65155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Représentation de la détection d'une exoplanète par vitesse radiale. Le déplacement des raies sombres dans le spectre de l'étoile est la signature du mouvement de la planète et de l'étoile autour de leur centre de gravité."/>
          <p:cNvPicPr>
            <a:picLocks noChangeAspect="1" noChangeArrowheads="1" noCrop="1"/>
          </p:cNvPicPr>
          <p:nvPr/>
        </p:nvPicPr>
        <p:blipFill>
          <a:blip r:embed="rId2"/>
          <a:srcRect/>
          <a:stretch>
            <a:fillRect/>
          </a:stretch>
        </p:blipFill>
        <p:spPr bwMode="auto">
          <a:xfrm>
            <a:off x="124983" y="1061358"/>
            <a:ext cx="9019017" cy="5153724"/>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2916238" y="795338"/>
            <a:ext cx="3714750" cy="2273300"/>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a:srcRect/>
          <a:stretch>
            <a:fillRect/>
          </a:stretch>
        </p:blipFill>
        <p:spPr bwMode="auto">
          <a:xfrm>
            <a:off x="3708400" y="4652963"/>
            <a:ext cx="1895475" cy="1263650"/>
          </a:xfrm>
          <a:prstGeom prst="rect">
            <a:avLst/>
          </a:prstGeom>
          <a:noFill/>
          <a:ln w="9525">
            <a:noFill/>
            <a:miter lim="800000"/>
            <a:headEnd/>
            <a:tailEnd/>
          </a:ln>
          <a:effectLst/>
        </p:spPr>
      </p:pic>
      <p:sp>
        <p:nvSpPr>
          <p:cNvPr id="7172" name="ZoneTexte 3"/>
          <p:cNvSpPr txBox="1">
            <a:spLocks noChangeArrowheads="1"/>
          </p:cNvSpPr>
          <p:nvPr/>
        </p:nvSpPr>
        <p:spPr bwMode="auto">
          <a:xfrm>
            <a:off x="1042988" y="115888"/>
            <a:ext cx="7243762" cy="401637"/>
          </a:xfrm>
          <a:prstGeom prst="rect">
            <a:avLst/>
          </a:prstGeom>
          <a:noFill/>
          <a:ln w="9525">
            <a:noFill/>
            <a:miter lim="800000"/>
            <a:headEnd/>
            <a:tailEnd/>
          </a:ln>
        </p:spPr>
        <p:txBody>
          <a:bodyPr wrap="none">
            <a:spAutoFit/>
          </a:bodyPr>
          <a:lstStyle/>
          <a:p>
            <a:r>
              <a:rPr lang="fr-FR" sz="2000" b="1">
                <a:solidFill>
                  <a:srgbClr val="C00000"/>
                </a:solidFill>
              </a:rPr>
              <a:t>Variation de la longueur d’onde apparente le long de l’axe de visée</a:t>
            </a:r>
          </a:p>
        </p:txBody>
      </p:sp>
      <p:cxnSp>
        <p:nvCxnSpPr>
          <p:cNvPr id="7" name="Connecteur droit avec flèche 6"/>
          <p:cNvCxnSpPr/>
          <p:nvPr/>
        </p:nvCxnSpPr>
        <p:spPr>
          <a:xfrm>
            <a:off x="3203575" y="4044950"/>
            <a:ext cx="863600" cy="79216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74" name="ZoneTexte 7"/>
          <p:cNvSpPr txBox="1">
            <a:spLocks noChangeArrowheads="1"/>
          </p:cNvSpPr>
          <p:nvPr/>
        </p:nvSpPr>
        <p:spPr bwMode="auto">
          <a:xfrm>
            <a:off x="971550" y="3709988"/>
            <a:ext cx="4198938" cy="369887"/>
          </a:xfrm>
          <a:prstGeom prst="rect">
            <a:avLst/>
          </a:prstGeom>
          <a:noFill/>
          <a:ln w="9525">
            <a:noFill/>
            <a:miter lim="800000"/>
            <a:headEnd/>
            <a:tailEnd/>
          </a:ln>
        </p:spPr>
        <p:txBody>
          <a:bodyPr wrap="none">
            <a:spAutoFit/>
          </a:bodyPr>
          <a:lstStyle/>
          <a:p>
            <a:r>
              <a:rPr lang="fr-FR"/>
              <a:t>Déplacement des raies en longueur d’onde</a:t>
            </a:r>
          </a:p>
        </p:txBody>
      </p:sp>
      <p:cxnSp>
        <p:nvCxnSpPr>
          <p:cNvPr id="18" name="Connecteur droit avec flèche 17"/>
          <p:cNvCxnSpPr/>
          <p:nvPr/>
        </p:nvCxnSpPr>
        <p:spPr>
          <a:xfrm flipV="1">
            <a:off x="2700338" y="5681663"/>
            <a:ext cx="1366837" cy="5556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76" name="ZoneTexte 20"/>
          <p:cNvSpPr txBox="1">
            <a:spLocks noChangeArrowheads="1"/>
          </p:cNvSpPr>
          <p:nvPr/>
        </p:nvSpPr>
        <p:spPr bwMode="auto">
          <a:xfrm>
            <a:off x="1244600" y="6273800"/>
            <a:ext cx="2751138" cy="369888"/>
          </a:xfrm>
          <a:prstGeom prst="rect">
            <a:avLst/>
          </a:prstGeom>
          <a:noFill/>
          <a:ln w="9525">
            <a:noFill/>
            <a:miter lim="800000"/>
            <a:headEnd/>
            <a:tailEnd/>
          </a:ln>
        </p:spPr>
        <p:txBody>
          <a:bodyPr wrap="none">
            <a:spAutoFit/>
          </a:bodyPr>
          <a:lstStyle/>
          <a:p>
            <a:r>
              <a:rPr lang="fr-FR"/>
              <a:t>Longueur d’onde théorique</a:t>
            </a:r>
          </a:p>
        </p:txBody>
      </p:sp>
      <p:cxnSp>
        <p:nvCxnSpPr>
          <p:cNvPr id="22" name="Connecteur droit avec flèche 21"/>
          <p:cNvCxnSpPr/>
          <p:nvPr/>
        </p:nvCxnSpPr>
        <p:spPr>
          <a:xfrm flipH="1">
            <a:off x="5435600" y="4079875"/>
            <a:ext cx="865188" cy="79216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78" name="ZoneTexte 19"/>
          <p:cNvSpPr txBox="1">
            <a:spLocks noChangeArrowheads="1"/>
          </p:cNvSpPr>
          <p:nvPr/>
        </p:nvSpPr>
        <p:spPr bwMode="auto">
          <a:xfrm>
            <a:off x="6238875" y="3675063"/>
            <a:ext cx="1546225" cy="369887"/>
          </a:xfrm>
          <a:prstGeom prst="rect">
            <a:avLst/>
          </a:prstGeom>
          <a:noFill/>
          <a:ln w="9525">
            <a:noFill/>
            <a:miter lim="800000"/>
            <a:headEnd/>
            <a:tailEnd/>
          </a:ln>
        </p:spPr>
        <p:txBody>
          <a:bodyPr wrap="none">
            <a:spAutoFit/>
          </a:bodyPr>
          <a:lstStyle/>
          <a:p>
            <a:r>
              <a:rPr lang="fr-FR"/>
              <a:t>Vitesse radiale</a:t>
            </a:r>
          </a:p>
        </p:txBody>
      </p:sp>
      <p:cxnSp>
        <p:nvCxnSpPr>
          <p:cNvPr id="25" name="Connecteur droit avec flèche 24"/>
          <p:cNvCxnSpPr/>
          <p:nvPr/>
        </p:nvCxnSpPr>
        <p:spPr>
          <a:xfrm flipH="1">
            <a:off x="5435600" y="4070350"/>
            <a:ext cx="865188" cy="79216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flipH="1" flipV="1">
            <a:off x="5435600" y="5678488"/>
            <a:ext cx="865188" cy="45243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81" name="ZoneTexte 26"/>
          <p:cNvSpPr txBox="1">
            <a:spLocks noChangeArrowheads="1"/>
          </p:cNvSpPr>
          <p:nvPr/>
        </p:nvSpPr>
        <p:spPr bwMode="auto">
          <a:xfrm>
            <a:off x="5653088" y="6264275"/>
            <a:ext cx="2132012" cy="369888"/>
          </a:xfrm>
          <a:prstGeom prst="rect">
            <a:avLst/>
          </a:prstGeom>
          <a:noFill/>
          <a:ln w="9525">
            <a:noFill/>
            <a:miter lim="800000"/>
            <a:headEnd/>
            <a:tailEnd/>
          </a:ln>
        </p:spPr>
        <p:txBody>
          <a:bodyPr wrap="none">
            <a:spAutoFit/>
          </a:bodyPr>
          <a:lstStyle/>
          <a:p>
            <a:r>
              <a:rPr lang="fr-FR"/>
              <a:t>Vitesse de la lumière</a:t>
            </a:r>
          </a:p>
        </p:txBody>
      </p:sp>
      <p:sp>
        <p:nvSpPr>
          <p:cNvPr id="7182" name="ZoneTexte 27"/>
          <p:cNvSpPr txBox="1">
            <a:spLocks noChangeArrowheads="1"/>
          </p:cNvSpPr>
          <p:nvPr/>
        </p:nvSpPr>
        <p:spPr bwMode="auto">
          <a:xfrm>
            <a:off x="3635375" y="3305175"/>
            <a:ext cx="2112963" cy="369888"/>
          </a:xfrm>
          <a:prstGeom prst="rect">
            <a:avLst/>
          </a:prstGeom>
          <a:noFill/>
          <a:ln w="9525">
            <a:noFill/>
            <a:miter lim="800000"/>
            <a:headEnd/>
            <a:tailEnd/>
          </a:ln>
        </p:spPr>
        <p:txBody>
          <a:bodyPr wrap="none">
            <a:spAutoFit/>
          </a:bodyPr>
          <a:lstStyle/>
          <a:p>
            <a:r>
              <a:rPr lang="fr-FR"/>
              <a:t>La formule Doppler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Définitions</a:t>
            </a:r>
            <a:endParaRPr lang="fr-FR" dirty="0"/>
          </a:p>
        </p:txBody>
      </p:sp>
      <p:sp>
        <p:nvSpPr>
          <p:cNvPr id="3" name="Espace réservé du contenu 2"/>
          <p:cNvSpPr>
            <a:spLocks noGrp="1"/>
          </p:cNvSpPr>
          <p:nvPr>
            <p:ph sz="quarter" idx="1"/>
          </p:nvPr>
        </p:nvSpPr>
        <p:spPr/>
        <p:txBody>
          <a:bodyPr>
            <a:normAutofit/>
          </a:bodyPr>
          <a:lstStyle/>
          <a:p>
            <a:pPr marL="0" indent="0">
              <a:buNone/>
            </a:pPr>
            <a:r>
              <a:rPr lang="fr-FR" b="1" dirty="0" smtClean="0">
                <a:latin typeface="Arial" pitchFamily="34" charset="0"/>
                <a:cs typeface="Arial" pitchFamily="34" charset="0"/>
              </a:rPr>
              <a:t>Spectre lumineux : </a:t>
            </a:r>
            <a:r>
              <a:rPr lang="fr-FR" dirty="0" smtClean="0">
                <a:latin typeface="Arial" pitchFamily="34" charset="0"/>
                <a:cs typeface="Arial" pitchFamily="34" charset="0"/>
              </a:rPr>
              <a:t>répartition de la lumière d’une</a:t>
            </a:r>
          </a:p>
          <a:p>
            <a:pPr marL="0" indent="0">
              <a:buNone/>
            </a:pPr>
            <a:r>
              <a:rPr lang="fr-FR" dirty="0" smtClean="0">
                <a:latin typeface="Arial" pitchFamily="34" charset="0"/>
                <a:cs typeface="Arial" pitchFamily="34" charset="0"/>
              </a:rPr>
              <a:t>source en fonction de sa longueur d’onde, de sa fréquence </a:t>
            </a:r>
            <a:r>
              <a:rPr lang="fr-FR" dirty="0" smtClean="0">
                <a:latin typeface="Arial" pitchFamily="34" charset="0"/>
                <a:cs typeface="Arial" pitchFamily="34" charset="0"/>
              </a:rPr>
              <a:t>et </a:t>
            </a:r>
            <a:r>
              <a:rPr lang="fr-FR" dirty="0" smtClean="0">
                <a:latin typeface="Arial" pitchFamily="34" charset="0"/>
                <a:cs typeface="Arial" pitchFamily="34" charset="0"/>
              </a:rPr>
              <a:t>de son énergie.</a:t>
            </a:r>
          </a:p>
        </p:txBody>
      </p:sp>
      <p:pic>
        <p:nvPicPr>
          <p:cNvPr id="25602" name="Picture 2" descr="http://www.astroclubmarsan.net/nvxsite/images/hubble/spectre%20continu%20generation.jpg"/>
          <p:cNvPicPr>
            <a:picLocks noChangeAspect="1" noChangeArrowheads="1"/>
          </p:cNvPicPr>
          <p:nvPr/>
        </p:nvPicPr>
        <p:blipFill>
          <a:blip r:embed="rId2"/>
          <a:srcRect/>
          <a:stretch>
            <a:fillRect/>
          </a:stretch>
        </p:blipFill>
        <p:spPr bwMode="auto">
          <a:xfrm>
            <a:off x="613143" y="2928934"/>
            <a:ext cx="7594253" cy="3071834"/>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428596" y="285728"/>
            <a:ext cx="8715404" cy="4572000"/>
          </a:xfrm>
        </p:spPr>
        <p:txBody>
          <a:bodyPr>
            <a:normAutofit lnSpcReduction="10000"/>
          </a:bodyPr>
          <a:lstStyle/>
          <a:p>
            <a:pPr marL="0" indent="0" algn="just"/>
            <a:r>
              <a:rPr lang="fr-FR" dirty="0" smtClean="0">
                <a:latin typeface="Arial" pitchFamily="34" charset="0"/>
                <a:cs typeface="Arial" pitchFamily="34" charset="0"/>
              </a:rPr>
              <a:t>cette méthode </a:t>
            </a:r>
            <a:r>
              <a:rPr lang="fr-FR" dirty="0" smtClean="0">
                <a:latin typeface="Arial" pitchFamily="34" charset="0"/>
                <a:cs typeface="Arial" pitchFamily="34" charset="0"/>
              </a:rPr>
              <a:t>rend facile </a:t>
            </a:r>
            <a:r>
              <a:rPr lang="fr-FR" dirty="0" smtClean="0">
                <a:latin typeface="Arial" pitchFamily="34" charset="0"/>
                <a:cs typeface="Arial" pitchFamily="34" charset="0"/>
              </a:rPr>
              <a:t>la détection de planètes </a:t>
            </a:r>
            <a:r>
              <a:rPr lang="fr-FR" b="1" i="1" dirty="0" smtClean="0">
                <a:latin typeface="Arial" pitchFamily="34" charset="0"/>
                <a:cs typeface="Arial" pitchFamily="34" charset="0"/>
              </a:rPr>
              <a:t>massives et proches de leur </a:t>
            </a:r>
            <a:r>
              <a:rPr lang="fr-FR" b="1" i="1" dirty="0" smtClean="0">
                <a:latin typeface="Arial" pitchFamily="34" charset="0"/>
                <a:cs typeface="Arial" pitchFamily="34" charset="0"/>
              </a:rPr>
              <a:t>étoile </a:t>
            </a:r>
            <a:r>
              <a:rPr lang="fr-FR" dirty="0" smtClean="0">
                <a:latin typeface="Arial" pitchFamily="34" charset="0"/>
                <a:cs typeface="Arial" pitchFamily="34" charset="0"/>
              </a:rPr>
              <a:t>mais permet aussi la détection de planètes plus petites grâce aux </a:t>
            </a:r>
            <a:r>
              <a:rPr lang="fr-FR" dirty="0" err="1" smtClean="0">
                <a:latin typeface="Arial" pitchFamily="34" charset="0"/>
                <a:cs typeface="Arial" pitchFamily="34" charset="0"/>
              </a:rPr>
              <a:t>progrets</a:t>
            </a:r>
            <a:r>
              <a:rPr lang="fr-FR" dirty="0" smtClean="0">
                <a:latin typeface="Arial" pitchFamily="34" charset="0"/>
                <a:cs typeface="Arial" pitchFamily="34" charset="0"/>
              </a:rPr>
              <a:t> réalisés dans la conception des spectrographes.</a:t>
            </a:r>
            <a:endParaRPr lang="fr-FR" dirty="0" smtClean="0">
              <a:latin typeface="Arial" pitchFamily="34" charset="0"/>
              <a:cs typeface="Arial" pitchFamily="34" charset="0"/>
            </a:endParaRPr>
          </a:p>
          <a:p>
            <a:pPr marL="0" indent="0" algn="just"/>
            <a:r>
              <a:rPr lang="fr-FR" dirty="0" smtClean="0">
                <a:latin typeface="Arial" pitchFamily="34" charset="0"/>
                <a:cs typeface="Arial" pitchFamily="34" charset="0"/>
              </a:rPr>
              <a:t> les premières planètes détectées par effet Doppler étaient des "Jupiter chaud", c'est-à-dire des planètes de la masse de Jupiter mais situées extrêmement près de leur étoile (plus près que Mercure).</a:t>
            </a:r>
          </a:p>
          <a:p>
            <a:pPr marL="0" indent="0" algn="just"/>
            <a:r>
              <a:rPr lang="fr-FR" dirty="0" smtClean="0">
                <a:latin typeface="Arial" pitchFamily="34" charset="0"/>
                <a:cs typeface="Arial" pitchFamily="34" charset="0"/>
              </a:rPr>
              <a:t>Le plus célèbre de ces Jupiter chaud est la planète </a:t>
            </a:r>
            <a:r>
              <a:rPr lang="fr-FR" b="1" dirty="0" smtClean="0">
                <a:latin typeface="Arial" pitchFamily="34" charset="0"/>
                <a:cs typeface="Arial" pitchFamily="34" charset="0"/>
              </a:rPr>
              <a:t>51 Pégase b</a:t>
            </a:r>
            <a:r>
              <a:rPr lang="fr-FR" b="1" dirty="0" smtClean="0"/>
              <a:t> (1995)</a:t>
            </a:r>
            <a:r>
              <a:rPr lang="fr-FR" dirty="0" smtClean="0">
                <a:latin typeface="Arial" pitchFamily="34" charset="0"/>
                <a:cs typeface="Arial" pitchFamily="34" charset="0"/>
              </a:rPr>
              <a:t>, la toute première à avoir été détectée.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Courbe de vitesse de l'étoile 51 </a:t>
            </a:r>
            <a:r>
              <a:rPr lang="fr-FR" b="1" dirty="0" err="1" smtClean="0"/>
              <a:t>Pegase</a:t>
            </a:r>
            <a:r>
              <a:rPr lang="fr-FR" b="1" dirty="0" smtClean="0"/>
              <a:t> (1995)</a:t>
            </a:r>
            <a:endParaRPr lang="fr-FR" dirty="0"/>
          </a:p>
        </p:txBody>
      </p:sp>
      <p:pic>
        <p:nvPicPr>
          <p:cNvPr id="6" name="Espace réservé du contenu 5" descr="1.jpg"/>
          <p:cNvPicPr>
            <a:picLocks noGrp="1" noChangeAspect="1"/>
          </p:cNvPicPr>
          <p:nvPr>
            <p:ph sz="quarter" idx="1"/>
          </p:nvPr>
        </p:nvPicPr>
        <p:blipFill>
          <a:blip r:embed="rId2"/>
          <a:stretch>
            <a:fillRect/>
          </a:stretch>
        </p:blipFill>
        <p:spPr>
          <a:xfrm>
            <a:off x="2214546" y="1571612"/>
            <a:ext cx="4362469" cy="4593695"/>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astrosurf.com/buil/rlhires/mizar_anim.gif"/>
          <p:cNvPicPr>
            <a:picLocks noChangeAspect="1" noChangeArrowheads="1" noCrop="1"/>
          </p:cNvPicPr>
          <p:nvPr/>
        </p:nvPicPr>
        <p:blipFill>
          <a:blip r:embed="rId2"/>
          <a:srcRect/>
          <a:stretch>
            <a:fillRect/>
          </a:stretch>
        </p:blipFill>
        <p:spPr bwMode="auto">
          <a:xfrm>
            <a:off x="684213" y="1412875"/>
            <a:ext cx="7620000" cy="3429000"/>
          </a:xfrm>
          <a:prstGeom prst="rect">
            <a:avLst/>
          </a:prstGeom>
          <a:noFill/>
          <a:ln w="9525">
            <a:noFill/>
            <a:miter lim="800000"/>
            <a:headEnd/>
            <a:tailEnd/>
          </a:ln>
        </p:spPr>
      </p:pic>
      <p:sp>
        <p:nvSpPr>
          <p:cNvPr id="8195" name="ZoneTexte 3"/>
          <p:cNvSpPr txBox="1">
            <a:spLocks noChangeArrowheads="1"/>
          </p:cNvSpPr>
          <p:nvPr/>
        </p:nvSpPr>
        <p:spPr bwMode="auto">
          <a:xfrm>
            <a:off x="1785918" y="500042"/>
            <a:ext cx="5788764" cy="369332"/>
          </a:xfrm>
          <a:prstGeom prst="rect">
            <a:avLst/>
          </a:prstGeom>
          <a:noFill/>
          <a:ln w="9525">
            <a:noFill/>
            <a:miter lim="800000"/>
            <a:headEnd/>
            <a:tailEnd/>
          </a:ln>
        </p:spPr>
        <p:txBody>
          <a:bodyPr wrap="none">
            <a:spAutoFit/>
          </a:bodyPr>
          <a:lstStyle/>
          <a:p>
            <a:r>
              <a:rPr lang="fr-FR" b="1" dirty="0">
                <a:solidFill>
                  <a:srgbClr val="C00000"/>
                </a:solidFill>
                <a:latin typeface="Arial" pitchFamily="34" charset="0"/>
                <a:cs typeface="Arial" pitchFamily="34" charset="0"/>
              </a:rPr>
              <a:t>Exemple de l’étoile double spectroscopique MIZAR</a:t>
            </a:r>
          </a:p>
        </p:txBody>
      </p:sp>
      <p:sp>
        <p:nvSpPr>
          <p:cNvPr id="8196" name="ZoneTexte 4"/>
          <p:cNvSpPr txBox="1">
            <a:spLocks noChangeArrowheads="1"/>
          </p:cNvSpPr>
          <p:nvPr/>
        </p:nvSpPr>
        <p:spPr bwMode="auto">
          <a:xfrm>
            <a:off x="1116013" y="5516563"/>
            <a:ext cx="6769100" cy="585787"/>
          </a:xfrm>
          <a:prstGeom prst="rect">
            <a:avLst/>
          </a:prstGeom>
          <a:noFill/>
          <a:ln w="9525">
            <a:noFill/>
            <a:miter lim="800000"/>
            <a:headEnd/>
            <a:tailEnd/>
          </a:ln>
        </p:spPr>
        <p:txBody>
          <a:bodyPr>
            <a:spAutoFit/>
          </a:bodyPr>
          <a:lstStyle/>
          <a:p>
            <a:pPr algn="ctr"/>
            <a:r>
              <a:rPr lang="fr-FR" sz="1600" b="1" dirty="0">
                <a:latin typeface="Arial" pitchFamily="34" charset="0"/>
                <a:cs typeface="Arial" pitchFamily="34" charset="0"/>
              </a:rPr>
              <a:t>Mouvement du système de raies de chaque membre du système double : traduction du déplacement orbital en fonction du temps</a:t>
            </a:r>
          </a:p>
        </p:txBody>
      </p:sp>
      <p:sp>
        <p:nvSpPr>
          <p:cNvPr id="8197" name="ZoneTexte 6"/>
          <p:cNvSpPr txBox="1">
            <a:spLocks noChangeArrowheads="1"/>
          </p:cNvSpPr>
          <p:nvPr/>
        </p:nvSpPr>
        <p:spPr bwMode="auto">
          <a:xfrm>
            <a:off x="2184400" y="6403975"/>
            <a:ext cx="4548188" cy="307975"/>
          </a:xfrm>
          <a:prstGeom prst="rect">
            <a:avLst/>
          </a:prstGeom>
          <a:noFill/>
          <a:ln w="9525">
            <a:noFill/>
            <a:miter lim="800000"/>
            <a:headEnd/>
            <a:tailEnd/>
          </a:ln>
        </p:spPr>
        <p:txBody>
          <a:bodyPr wrap="none">
            <a:spAutoFit/>
          </a:bodyPr>
          <a:lstStyle/>
          <a:p>
            <a:r>
              <a:rPr lang="fr-FR" sz="1400">
                <a:solidFill>
                  <a:srgbClr val="0070C0"/>
                </a:solidFill>
              </a:rPr>
              <a:t>Spectrographe eShel + télescope C11 + caméra CCD QSI-532</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p:cNvPicPr>
            <a:picLocks noChangeAspect="1" noChangeArrowheads="1"/>
          </p:cNvPicPr>
          <p:nvPr/>
        </p:nvPicPr>
        <p:blipFill>
          <a:blip r:embed="rId2"/>
          <a:srcRect/>
          <a:stretch>
            <a:fillRect/>
          </a:stretch>
        </p:blipFill>
        <p:spPr bwMode="auto">
          <a:xfrm>
            <a:off x="1692275" y="3860800"/>
            <a:ext cx="5854700" cy="2089150"/>
          </a:xfrm>
          <a:prstGeom prst="rect">
            <a:avLst/>
          </a:prstGeom>
          <a:noFill/>
          <a:ln w="9525">
            <a:noFill/>
            <a:miter lim="800000"/>
            <a:headEnd/>
            <a:tailEnd/>
          </a:ln>
          <a:effectLst/>
        </p:spPr>
      </p:pic>
      <p:pic>
        <p:nvPicPr>
          <p:cNvPr id="9219" name="Picture 4"/>
          <p:cNvPicPr>
            <a:picLocks noChangeAspect="1" noChangeArrowheads="1"/>
          </p:cNvPicPr>
          <p:nvPr/>
        </p:nvPicPr>
        <p:blipFill>
          <a:blip r:embed="rId3"/>
          <a:srcRect/>
          <a:stretch>
            <a:fillRect/>
          </a:stretch>
        </p:blipFill>
        <p:spPr bwMode="auto">
          <a:xfrm>
            <a:off x="1957388" y="838200"/>
            <a:ext cx="5502275" cy="2408238"/>
          </a:xfrm>
          <a:prstGeom prst="rect">
            <a:avLst/>
          </a:prstGeom>
          <a:noFill/>
          <a:ln w="9525">
            <a:noFill/>
            <a:miter lim="800000"/>
            <a:headEnd/>
            <a:tailEnd/>
          </a:ln>
          <a:effectLst/>
        </p:spPr>
      </p:pic>
      <p:sp>
        <p:nvSpPr>
          <p:cNvPr id="9220" name="ZoneTexte 6"/>
          <p:cNvSpPr txBox="1">
            <a:spLocks noChangeArrowheads="1"/>
          </p:cNvSpPr>
          <p:nvPr/>
        </p:nvSpPr>
        <p:spPr bwMode="auto">
          <a:xfrm>
            <a:off x="1928794" y="0"/>
            <a:ext cx="5788764" cy="615553"/>
          </a:xfrm>
          <a:prstGeom prst="rect">
            <a:avLst/>
          </a:prstGeom>
          <a:noFill/>
          <a:ln w="9525">
            <a:noFill/>
            <a:miter lim="800000"/>
            <a:headEnd/>
            <a:tailEnd/>
          </a:ln>
        </p:spPr>
        <p:txBody>
          <a:bodyPr wrap="none">
            <a:spAutoFit/>
          </a:bodyPr>
          <a:lstStyle/>
          <a:p>
            <a:pPr algn="ctr"/>
            <a:r>
              <a:rPr lang="fr-FR" b="1" dirty="0">
                <a:solidFill>
                  <a:srgbClr val="C00000"/>
                </a:solidFill>
                <a:latin typeface="Arial" pitchFamily="34" charset="0"/>
                <a:cs typeface="Arial" pitchFamily="34" charset="0"/>
              </a:rPr>
              <a:t>Exemple de l’étoile double spectroscopique MIZAR</a:t>
            </a:r>
          </a:p>
          <a:p>
            <a:pPr algn="ctr"/>
            <a:r>
              <a:rPr lang="fr-FR" sz="1600" dirty="0">
                <a:latin typeface="Arial" pitchFamily="34" charset="0"/>
                <a:cs typeface="Arial" pitchFamily="34" charset="0"/>
              </a:rPr>
              <a:t>Représentation 2D des variation périodiques du spectre</a:t>
            </a:r>
          </a:p>
        </p:txBody>
      </p:sp>
      <p:sp>
        <p:nvSpPr>
          <p:cNvPr id="9221" name="ZoneTexte 3"/>
          <p:cNvSpPr txBox="1">
            <a:spLocks noChangeArrowheads="1"/>
          </p:cNvSpPr>
          <p:nvPr/>
        </p:nvSpPr>
        <p:spPr bwMode="auto">
          <a:xfrm>
            <a:off x="3819525" y="3378200"/>
            <a:ext cx="1976438" cy="338138"/>
          </a:xfrm>
          <a:prstGeom prst="rect">
            <a:avLst/>
          </a:prstGeom>
          <a:noFill/>
          <a:ln w="9525">
            <a:noFill/>
            <a:miter lim="800000"/>
            <a:headEnd/>
            <a:tailEnd/>
          </a:ln>
        </p:spPr>
        <p:txBody>
          <a:bodyPr wrap="none">
            <a:spAutoFit/>
          </a:bodyPr>
          <a:lstStyle/>
          <a:p>
            <a:r>
              <a:rPr lang="fr-FR" sz="1600" b="1"/>
              <a:t>Les longueurs d’onde</a:t>
            </a:r>
          </a:p>
        </p:txBody>
      </p:sp>
      <p:sp>
        <p:nvSpPr>
          <p:cNvPr id="9222" name="ZoneTexte 4"/>
          <p:cNvSpPr txBox="1">
            <a:spLocks noChangeArrowheads="1"/>
          </p:cNvSpPr>
          <p:nvPr/>
        </p:nvSpPr>
        <p:spPr bwMode="auto">
          <a:xfrm rot="-5400000">
            <a:off x="707232" y="1913731"/>
            <a:ext cx="1630362" cy="339725"/>
          </a:xfrm>
          <a:prstGeom prst="rect">
            <a:avLst/>
          </a:prstGeom>
          <a:noFill/>
          <a:ln w="9525">
            <a:noFill/>
            <a:miter lim="800000"/>
            <a:headEnd/>
            <a:tailEnd/>
          </a:ln>
        </p:spPr>
        <p:txBody>
          <a:bodyPr wrap="none">
            <a:spAutoFit/>
          </a:bodyPr>
          <a:lstStyle/>
          <a:p>
            <a:r>
              <a:rPr lang="fr-FR" sz="1600" b="1"/>
              <a:t>Le temps (phase)</a:t>
            </a:r>
          </a:p>
        </p:txBody>
      </p:sp>
      <p:cxnSp>
        <p:nvCxnSpPr>
          <p:cNvPr id="8" name="Connecteur droit avec flèche 7"/>
          <p:cNvCxnSpPr/>
          <p:nvPr/>
        </p:nvCxnSpPr>
        <p:spPr>
          <a:xfrm>
            <a:off x="1835150" y="3357563"/>
            <a:ext cx="5761038"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flipV="1">
            <a:off x="1835150" y="838200"/>
            <a:ext cx="0" cy="2519363"/>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225" name="ZoneTexte 11"/>
          <p:cNvSpPr txBox="1">
            <a:spLocks noChangeArrowheads="1"/>
          </p:cNvSpPr>
          <p:nvPr/>
        </p:nvSpPr>
        <p:spPr bwMode="auto">
          <a:xfrm>
            <a:off x="3938588" y="6021388"/>
            <a:ext cx="1362075" cy="276225"/>
          </a:xfrm>
          <a:prstGeom prst="rect">
            <a:avLst/>
          </a:prstGeom>
          <a:noFill/>
          <a:ln w="9525">
            <a:noFill/>
            <a:miter lim="800000"/>
            <a:headEnd/>
            <a:tailEnd/>
          </a:ln>
        </p:spPr>
        <p:txBody>
          <a:bodyPr wrap="none">
            <a:spAutoFit/>
          </a:bodyPr>
          <a:lstStyle/>
          <a:p>
            <a:r>
              <a:rPr lang="fr-FR" sz="1200"/>
              <a:t>Détail de la raie Ha</a:t>
            </a:r>
          </a:p>
        </p:txBody>
      </p:sp>
      <p:sp>
        <p:nvSpPr>
          <p:cNvPr id="9226" name="ZoneTexte 12"/>
          <p:cNvSpPr txBox="1">
            <a:spLocks noChangeArrowheads="1"/>
          </p:cNvSpPr>
          <p:nvPr/>
        </p:nvSpPr>
        <p:spPr bwMode="auto">
          <a:xfrm>
            <a:off x="742950" y="6453188"/>
            <a:ext cx="7716838" cy="338137"/>
          </a:xfrm>
          <a:prstGeom prst="rect">
            <a:avLst/>
          </a:prstGeom>
          <a:noFill/>
          <a:ln w="9525">
            <a:noFill/>
            <a:miter lim="800000"/>
            <a:headEnd/>
            <a:tailEnd/>
          </a:ln>
        </p:spPr>
        <p:txBody>
          <a:bodyPr wrap="none">
            <a:spAutoFit/>
          </a:bodyPr>
          <a:lstStyle/>
          <a:p>
            <a:pPr algn="ctr"/>
            <a:r>
              <a:rPr lang="fr-FR" sz="1600">
                <a:solidFill>
                  <a:srgbClr val="0070C0"/>
                </a:solidFill>
              </a:rPr>
              <a:t>Observation réalisée avec un Celestron 11 et un spectrographe eShel (Castanet-Tolosan)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descr="hd1"/>
          <p:cNvPicPr>
            <a:picLocks noChangeAspect="1" noChangeArrowheads="1"/>
          </p:cNvPicPr>
          <p:nvPr/>
        </p:nvPicPr>
        <p:blipFill>
          <a:blip r:embed="rId2"/>
          <a:srcRect/>
          <a:stretch>
            <a:fillRect/>
          </a:stretch>
        </p:blipFill>
        <p:spPr bwMode="auto">
          <a:xfrm>
            <a:off x="2339975" y="692150"/>
            <a:ext cx="6183313" cy="4305300"/>
          </a:xfrm>
          <a:prstGeom prst="rect">
            <a:avLst/>
          </a:prstGeom>
          <a:noFill/>
          <a:ln w="9525">
            <a:noFill/>
            <a:miter lim="800000"/>
            <a:headEnd/>
            <a:tailEnd/>
          </a:ln>
        </p:spPr>
      </p:pic>
      <p:sp>
        <p:nvSpPr>
          <p:cNvPr id="10243" name="Rectangle 6"/>
          <p:cNvSpPr>
            <a:spLocks noChangeArrowheads="1"/>
          </p:cNvSpPr>
          <p:nvPr/>
        </p:nvSpPr>
        <p:spPr bwMode="auto">
          <a:xfrm>
            <a:off x="468313" y="260350"/>
            <a:ext cx="8243887" cy="366713"/>
          </a:xfrm>
          <a:prstGeom prst="rect">
            <a:avLst/>
          </a:prstGeom>
          <a:noFill/>
          <a:ln w="9525">
            <a:noFill/>
            <a:miter lim="800000"/>
            <a:headEnd/>
            <a:tailEnd/>
          </a:ln>
          <a:effectLst/>
        </p:spPr>
        <p:txBody>
          <a:bodyPr anchor="ctr">
            <a:spAutoFit/>
          </a:bodyPr>
          <a:lstStyle/>
          <a:p>
            <a:r>
              <a:rPr lang="fr-FR" dirty="0">
                <a:latin typeface="Comic Sans MS" pitchFamily="66" charset="0"/>
              </a:rPr>
              <a:t>L’étoile étudiée  HD 75767 :</a:t>
            </a:r>
          </a:p>
        </p:txBody>
      </p:sp>
      <p:sp>
        <p:nvSpPr>
          <p:cNvPr id="10244" name="Rectangle 7"/>
          <p:cNvSpPr>
            <a:spLocks noChangeArrowheads="1"/>
          </p:cNvSpPr>
          <p:nvPr/>
        </p:nvSpPr>
        <p:spPr bwMode="auto">
          <a:xfrm>
            <a:off x="250825" y="5116513"/>
            <a:ext cx="8713788" cy="1465262"/>
          </a:xfrm>
          <a:prstGeom prst="rect">
            <a:avLst/>
          </a:prstGeom>
          <a:noFill/>
          <a:ln w="9525">
            <a:noFill/>
            <a:miter lim="800000"/>
            <a:headEnd/>
            <a:tailEnd/>
          </a:ln>
          <a:effectLst/>
        </p:spPr>
        <p:txBody>
          <a:bodyPr anchor="ctr">
            <a:spAutoFit/>
          </a:bodyPr>
          <a:lstStyle/>
          <a:p>
            <a:r>
              <a:rPr lang="fr-FR" dirty="0">
                <a:latin typeface="Comic Sans MS" pitchFamily="66" charset="0"/>
              </a:rPr>
              <a:t>Elle fait partie d'un système quadruple dans la constellation du Cancer et situé à environ 75 al. </a:t>
            </a:r>
          </a:p>
          <a:p>
            <a:r>
              <a:rPr lang="fr-FR" dirty="0">
                <a:latin typeface="Comic Sans MS" pitchFamily="66" charset="0"/>
              </a:rPr>
              <a:t>C'est une étoile du type du Soleil de température 5800 K et invisible à l'</a:t>
            </a:r>
            <a:r>
              <a:rPr lang="fr-FR" dirty="0" err="1">
                <a:latin typeface="Comic Sans MS" pitchFamily="66" charset="0"/>
              </a:rPr>
              <a:t>oeil</a:t>
            </a:r>
            <a:r>
              <a:rPr lang="fr-FR" dirty="0">
                <a:latin typeface="Comic Sans MS" pitchFamily="66" charset="0"/>
              </a:rPr>
              <a:t> nu car de magnitude 6,59. Elle possède un compagnon massif n'émettant pas beaucoup de </a:t>
            </a:r>
            <a:r>
              <a:rPr lang="fr-FR" dirty="0" smtClean="0">
                <a:latin typeface="Comic Sans MS" pitchFamily="66" charset="0"/>
              </a:rPr>
              <a:t>lumière</a:t>
            </a:r>
            <a:endParaRPr lang="fr-FR" dirty="0">
              <a:latin typeface="Comic Sans MS" pitchFamily="66" charset="0"/>
            </a:endParaRPr>
          </a:p>
        </p:txBody>
      </p:sp>
      <p:pic>
        <p:nvPicPr>
          <p:cNvPr id="10245" name="Picture 9" descr="Orbit2"/>
          <p:cNvPicPr>
            <a:picLocks noChangeAspect="1" noChangeArrowheads="1" noCrop="1"/>
          </p:cNvPicPr>
          <p:nvPr/>
        </p:nvPicPr>
        <p:blipFill>
          <a:blip r:embed="rId3"/>
          <a:srcRect/>
          <a:stretch>
            <a:fillRect/>
          </a:stretch>
        </p:blipFill>
        <p:spPr bwMode="auto">
          <a:xfrm>
            <a:off x="395288" y="2133600"/>
            <a:ext cx="1905000"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p:cNvPicPr>
            <a:picLocks noChangeAspect="1" noChangeArrowheads="1"/>
          </p:cNvPicPr>
          <p:nvPr/>
        </p:nvPicPr>
        <p:blipFill>
          <a:blip r:embed="rId2"/>
          <a:srcRect/>
          <a:stretch>
            <a:fillRect/>
          </a:stretch>
        </p:blipFill>
        <p:spPr bwMode="auto">
          <a:xfrm>
            <a:off x="450850" y="2420938"/>
            <a:ext cx="8240713" cy="2228850"/>
          </a:xfrm>
          <a:prstGeom prst="rect">
            <a:avLst/>
          </a:prstGeom>
          <a:noFill/>
          <a:ln w="9525">
            <a:noFill/>
            <a:miter lim="800000"/>
            <a:headEnd/>
            <a:tailEnd/>
          </a:ln>
          <a:effectLst/>
        </p:spPr>
      </p:pic>
      <p:sp>
        <p:nvSpPr>
          <p:cNvPr id="11267" name="ZoneTexte 12"/>
          <p:cNvSpPr txBox="1">
            <a:spLocks noChangeArrowheads="1"/>
          </p:cNvSpPr>
          <p:nvPr/>
        </p:nvSpPr>
        <p:spPr bwMode="auto">
          <a:xfrm>
            <a:off x="285720" y="357166"/>
            <a:ext cx="8516947" cy="1446550"/>
          </a:xfrm>
          <a:prstGeom prst="rect">
            <a:avLst/>
          </a:prstGeom>
          <a:noFill/>
          <a:ln w="9525">
            <a:noFill/>
            <a:miter lim="800000"/>
            <a:headEnd/>
            <a:tailEnd/>
          </a:ln>
        </p:spPr>
        <p:txBody>
          <a:bodyPr wrap="none">
            <a:spAutoFit/>
          </a:bodyPr>
          <a:lstStyle/>
          <a:p>
            <a:pPr algn="ctr"/>
            <a:r>
              <a:rPr lang="fr-FR" sz="1600" b="1" dirty="0">
                <a:solidFill>
                  <a:srgbClr val="C00000"/>
                </a:solidFill>
                <a:latin typeface="Arial" pitchFamily="34" charset="0"/>
                <a:cs typeface="Arial" pitchFamily="34" charset="0"/>
              </a:rPr>
              <a:t>La vitesse apparente observée, Va, est la vitesse réelle V projetée dans le plan du ciel</a:t>
            </a:r>
          </a:p>
          <a:p>
            <a:pPr algn="ctr"/>
            <a:endParaRPr lang="fr-FR" dirty="0">
              <a:latin typeface="Arial" pitchFamily="34" charset="0"/>
              <a:cs typeface="Arial" pitchFamily="34" charset="0"/>
            </a:endParaRPr>
          </a:p>
          <a:p>
            <a:pPr algn="ctr"/>
            <a:r>
              <a:rPr lang="fr-FR" b="1" dirty="0">
                <a:latin typeface="Arial" pitchFamily="34" charset="0"/>
                <a:cs typeface="Arial" pitchFamily="34" charset="0"/>
              </a:rPr>
              <a:t>Va = V sin i</a:t>
            </a:r>
          </a:p>
          <a:p>
            <a:pPr algn="ctr"/>
            <a:endParaRPr lang="fr-FR" dirty="0">
              <a:latin typeface="Arial" pitchFamily="34" charset="0"/>
              <a:cs typeface="Arial" pitchFamily="34" charset="0"/>
            </a:endParaRPr>
          </a:p>
          <a:p>
            <a:pPr algn="ctr"/>
            <a:r>
              <a:rPr lang="fr-FR" dirty="0">
                <a:latin typeface="Arial" pitchFamily="34" charset="0"/>
                <a:cs typeface="Arial" pitchFamily="34" charset="0"/>
              </a:rPr>
              <a:t>i = inclinaison de l’axe de l’orbite par rapport à la direction de visée</a:t>
            </a:r>
          </a:p>
        </p:txBody>
      </p:sp>
      <p:sp>
        <p:nvSpPr>
          <p:cNvPr id="11268" name="ZoneTexte 13"/>
          <p:cNvSpPr txBox="1">
            <a:spLocks noChangeArrowheads="1"/>
          </p:cNvSpPr>
          <p:nvPr/>
        </p:nvSpPr>
        <p:spPr bwMode="auto">
          <a:xfrm>
            <a:off x="1331913" y="4076700"/>
            <a:ext cx="771525" cy="369888"/>
          </a:xfrm>
          <a:prstGeom prst="rect">
            <a:avLst/>
          </a:prstGeom>
          <a:noFill/>
          <a:ln w="9525">
            <a:noFill/>
            <a:miter lim="800000"/>
            <a:headEnd/>
            <a:tailEnd/>
          </a:ln>
        </p:spPr>
        <p:txBody>
          <a:bodyPr wrap="none">
            <a:spAutoFit/>
          </a:bodyPr>
          <a:lstStyle/>
          <a:p>
            <a:r>
              <a:rPr lang="fr-FR"/>
              <a:t>i = 85°</a:t>
            </a:r>
          </a:p>
        </p:txBody>
      </p:sp>
      <p:sp>
        <p:nvSpPr>
          <p:cNvPr id="11269" name="ZoneTexte 14"/>
          <p:cNvSpPr txBox="1">
            <a:spLocks noChangeArrowheads="1"/>
          </p:cNvSpPr>
          <p:nvPr/>
        </p:nvSpPr>
        <p:spPr bwMode="auto">
          <a:xfrm>
            <a:off x="3995738" y="4437063"/>
            <a:ext cx="771525" cy="369887"/>
          </a:xfrm>
          <a:prstGeom prst="rect">
            <a:avLst/>
          </a:prstGeom>
          <a:noFill/>
          <a:ln w="9525">
            <a:noFill/>
            <a:miter lim="800000"/>
            <a:headEnd/>
            <a:tailEnd/>
          </a:ln>
        </p:spPr>
        <p:txBody>
          <a:bodyPr wrap="none">
            <a:spAutoFit/>
          </a:bodyPr>
          <a:lstStyle/>
          <a:p>
            <a:r>
              <a:rPr lang="fr-FR"/>
              <a:t>i = 60°</a:t>
            </a:r>
          </a:p>
        </p:txBody>
      </p:sp>
      <p:sp>
        <p:nvSpPr>
          <p:cNvPr id="11270" name="ZoneTexte 15"/>
          <p:cNvSpPr txBox="1">
            <a:spLocks noChangeArrowheads="1"/>
          </p:cNvSpPr>
          <p:nvPr/>
        </p:nvSpPr>
        <p:spPr bwMode="auto">
          <a:xfrm>
            <a:off x="6999288" y="4789488"/>
            <a:ext cx="668337" cy="369887"/>
          </a:xfrm>
          <a:prstGeom prst="rect">
            <a:avLst/>
          </a:prstGeom>
          <a:noFill/>
          <a:ln w="9525">
            <a:noFill/>
            <a:miter lim="800000"/>
            <a:headEnd/>
            <a:tailEnd/>
          </a:ln>
        </p:spPr>
        <p:txBody>
          <a:bodyPr wrap="none">
            <a:spAutoFit/>
          </a:bodyPr>
          <a:lstStyle/>
          <a:p>
            <a:r>
              <a:rPr lang="fr-FR"/>
              <a:t>i = 0°</a:t>
            </a:r>
          </a:p>
        </p:txBody>
      </p:sp>
      <p:sp>
        <p:nvSpPr>
          <p:cNvPr id="2" name="Flèche vers le bas 1"/>
          <p:cNvSpPr/>
          <p:nvPr/>
        </p:nvSpPr>
        <p:spPr>
          <a:xfrm>
            <a:off x="1476375" y="5003800"/>
            <a:ext cx="287338" cy="585788"/>
          </a:xfrm>
          <a:prstGeom prst="down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272" name="ZoneTexte 2"/>
          <p:cNvSpPr txBox="1">
            <a:spLocks noChangeArrowheads="1"/>
          </p:cNvSpPr>
          <p:nvPr/>
        </p:nvSpPr>
        <p:spPr bwMode="auto">
          <a:xfrm>
            <a:off x="336550" y="5661025"/>
            <a:ext cx="2562225" cy="369888"/>
          </a:xfrm>
          <a:prstGeom prst="rect">
            <a:avLst/>
          </a:prstGeom>
          <a:noFill/>
          <a:ln w="9525">
            <a:noFill/>
            <a:miter lim="800000"/>
            <a:headEnd/>
            <a:tailEnd/>
          </a:ln>
        </p:spPr>
        <p:txBody>
          <a:bodyPr wrap="none">
            <a:spAutoFit/>
          </a:bodyPr>
          <a:lstStyle/>
          <a:p>
            <a:r>
              <a:rPr lang="fr-FR" b="1" dirty="0">
                <a:solidFill>
                  <a:srgbClr val="92D050"/>
                </a:solidFill>
              </a:rPr>
              <a:t>Vitesse radiale maximale</a:t>
            </a:r>
          </a:p>
        </p:txBody>
      </p:sp>
      <p:sp>
        <p:nvSpPr>
          <p:cNvPr id="9" name="Flèche vers le bas 8"/>
          <p:cNvSpPr/>
          <p:nvPr/>
        </p:nvSpPr>
        <p:spPr>
          <a:xfrm>
            <a:off x="7164388" y="5373688"/>
            <a:ext cx="287337" cy="584200"/>
          </a:xfrm>
          <a:prstGeom prst="down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274" name="ZoneTexte 9"/>
          <p:cNvSpPr txBox="1">
            <a:spLocks noChangeArrowheads="1"/>
          </p:cNvSpPr>
          <p:nvPr/>
        </p:nvSpPr>
        <p:spPr bwMode="auto">
          <a:xfrm>
            <a:off x="6227763" y="6021388"/>
            <a:ext cx="2103437" cy="369887"/>
          </a:xfrm>
          <a:prstGeom prst="rect">
            <a:avLst/>
          </a:prstGeom>
          <a:noFill/>
          <a:ln w="9525">
            <a:noFill/>
            <a:miter lim="800000"/>
            <a:headEnd/>
            <a:tailEnd/>
          </a:ln>
        </p:spPr>
        <p:txBody>
          <a:bodyPr wrap="none">
            <a:spAutoFit/>
          </a:bodyPr>
          <a:lstStyle/>
          <a:p>
            <a:r>
              <a:rPr lang="fr-FR" b="1">
                <a:solidFill>
                  <a:srgbClr val="92D050"/>
                </a:solidFill>
              </a:rPr>
              <a:t>Vitesse radiale nulle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304800"/>
            <a:ext cx="7772400" cy="695308"/>
          </a:xfrm>
        </p:spPr>
        <p:txBody>
          <a:bodyPr>
            <a:normAutofit fontScale="90000"/>
          </a:bodyPr>
          <a:lstStyle/>
          <a:p>
            <a:pPr eaLnBrk="1" hangingPunct="1"/>
            <a:r>
              <a:rPr lang="fr-FR" sz="3600" dirty="0" smtClean="0"/>
              <a:t>Vélocimétrie: une méthode très puissante</a:t>
            </a:r>
            <a:endParaRPr lang="fr-FR" dirty="0" smtClean="0"/>
          </a:p>
        </p:txBody>
      </p:sp>
      <p:sp>
        <p:nvSpPr>
          <p:cNvPr id="16387" name="Text Box 12"/>
          <p:cNvSpPr txBox="1">
            <a:spLocks noChangeArrowheads="1"/>
          </p:cNvSpPr>
          <p:nvPr/>
        </p:nvSpPr>
        <p:spPr bwMode="auto">
          <a:xfrm>
            <a:off x="642910" y="1071546"/>
            <a:ext cx="8501090" cy="1631216"/>
          </a:xfrm>
          <a:prstGeom prst="rect">
            <a:avLst/>
          </a:prstGeom>
          <a:noFill/>
          <a:ln w="9525">
            <a:noFill/>
            <a:miter lim="800000"/>
            <a:headEnd/>
            <a:tailEnd/>
          </a:ln>
          <a:effectLst/>
        </p:spPr>
        <p:txBody>
          <a:bodyPr wrap="square">
            <a:spAutoFit/>
          </a:bodyPr>
          <a:lstStyle/>
          <a:p>
            <a:pPr>
              <a:spcBef>
                <a:spcPct val="50000"/>
              </a:spcBef>
            </a:pPr>
            <a:r>
              <a:rPr lang="fr-FR" sz="2000" dirty="0" smtClean="0">
                <a:latin typeface="Arial" pitchFamily="34" charset="0"/>
                <a:cs typeface="Arial" pitchFamily="34" charset="0"/>
              </a:rPr>
              <a:t>Limitations:</a:t>
            </a:r>
            <a:endParaRPr lang="fr-FR" sz="2000" dirty="0" smtClean="0">
              <a:latin typeface="Arial" pitchFamily="34" charset="0"/>
              <a:cs typeface="Arial" pitchFamily="34" charset="0"/>
            </a:endParaRPr>
          </a:p>
          <a:p>
            <a:pPr>
              <a:spcBef>
                <a:spcPct val="50000"/>
              </a:spcBef>
            </a:pPr>
            <a:r>
              <a:rPr lang="fr-FR" sz="2000" dirty="0" smtClean="0">
                <a:latin typeface="Arial" pitchFamily="34" charset="0"/>
                <a:cs typeface="Arial" pitchFamily="34" charset="0"/>
              </a:rPr>
              <a:t>Pour </a:t>
            </a:r>
            <a:r>
              <a:rPr lang="fr-FR" sz="2000" dirty="0">
                <a:latin typeface="Arial" pitchFamily="34" charset="0"/>
                <a:cs typeface="Arial" pitchFamily="34" charset="0"/>
              </a:rPr>
              <a:t>détecter des planètes avec des périodes de révolution longues, il faut observer longtemps</a:t>
            </a:r>
          </a:p>
          <a:p>
            <a:pPr>
              <a:spcBef>
                <a:spcPct val="50000"/>
              </a:spcBef>
            </a:pPr>
            <a:r>
              <a:rPr lang="fr-FR" sz="2000" dirty="0" smtClean="0">
                <a:latin typeface="Arial" pitchFamily="34" charset="0"/>
                <a:cs typeface="Arial" pitchFamily="34" charset="0"/>
              </a:rPr>
              <a:t>La </a:t>
            </a:r>
            <a:r>
              <a:rPr lang="fr-FR" sz="2000" dirty="0">
                <a:latin typeface="Arial" pitchFamily="34" charset="0"/>
                <a:cs typeface="Arial" pitchFamily="34" charset="0"/>
              </a:rPr>
              <a:t>méthode n’est pas assez sensible pour détecter des </a:t>
            </a:r>
            <a:r>
              <a:rPr lang="fr-FR" sz="2000" dirty="0" err="1">
                <a:latin typeface="Arial" pitchFamily="34" charset="0"/>
                <a:cs typeface="Arial" pitchFamily="34" charset="0"/>
              </a:rPr>
              <a:t>ExoTerres</a:t>
            </a:r>
            <a:r>
              <a:rPr lang="fr-FR" sz="2000" dirty="0">
                <a:latin typeface="Arial" pitchFamily="34" charset="0"/>
                <a:cs typeface="Arial" pitchFamily="34" charset="0"/>
              </a:rPr>
              <a:t> </a:t>
            </a:r>
          </a:p>
        </p:txBody>
      </p:sp>
      <p:pic>
        <p:nvPicPr>
          <p:cNvPr id="4" name="Picture 8" descr="exoplanet_inclinaison"/>
          <p:cNvPicPr>
            <a:picLocks noChangeAspect="1" noChangeArrowheads="1" noCrop="1"/>
          </p:cNvPicPr>
          <p:nvPr/>
        </p:nvPicPr>
        <p:blipFill>
          <a:blip r:embed="rId2"/>
          <a:srcRect/>
          <a:stretch>
            <a:fillRect/>
          </a:stretch>
        </p:blipFill>
        <p:spPr bwMode="auto">
          <a:xfrm rot="16200000">
            <a:off x="4571995" y="2928939"/>
            <a:ext cx="2857500" cy="4286250"/>
          </a:xfrm>
          <a:prstGeom prst="rect">
            <a:avLst/>
          </a:prstGeom>
          <a:noFill/>
          <a:ln w="9525">
            <a:noFill/>
            <a:miter lim="800000"/>
            <a:headEnd/>
            <a:tailEnd/>
          </a:ln>
        </p:spPr>
      </p:pic>
      <p:grpSp>
        <p:nvGrpSpPr>
          <p:cNvPr id="5" name="Group 16"/>
          <p:cNvGrpSpPr>
            <a:grpSpLocks/>
          </p:cNvGrpSpPr>
          <p:nvPr/>
        </p:nvGrpSpPr>
        <p:grpSpPr bwMode="auto">
          <a:xfrm>
            <a:off x="833432" y="5227639"/>
            <a:ext cx="7488238" cy="381000"/>
            <a:chOff x="476" y="2931"/>
            <a:chExt cx="4717" cy="240"/>
          </a:xfrm>
        </p:grpSpPr>
        <p:sp>
          <p:nvSpPr>
            <p:cNvPr id="6" name="Line 15"/>
            <p:cNvSpPr>
              <a:spLocks noChangeShapeType="1"/>
            </p:cNvSpPr>
            <p:nvPr/>
          </p:nvSpPr>
          <p:spPr bwMode="auto">
            <a:xfrm>
              <a:off x="748" y="3067"/>
              <a:ext cx="4445" cy="0"/>
            </a:xfrm>
            <a:prstGeom prst="line">
              <a:avLst/>
            </a:prstGeom>
            <a:noFill/>
            <a:ln w="15875">
              <a:solidFill>
                <a:schemeClr val="tx1"/>
              </a:solidFill>
              <a:prstDash val="dash"/>
              <a:round/>
              <a:headEnd/>
              <a:tailEnd/>
            </a:ln>
            <a:effectLst/>
          </p:spPr>
          <p:txBody>
            <a:bodyPr/>
            <a:lstStyle/>
            <a:p>
              <a:endParaRPr lang="fr-FR"/>
            </a:p>
          </p:txBody>
        </p:sp>
        <p:pic>
          <p:nvPicPr>
            <p:cNvPr id="7" name="Picture 14" descr="scope"/>
            <p:cNvPicPr>
              <a:picLocks noChangeAspect="1" noChangeArrowheads="1"/>
            </p:cNvPicPr>
            <p:nvPr/>
          </p:nvPicPr>
          <p:blipFill>
            <a:blip r:embed="rId3"/>
            <a:srcRect/>
            <a:stretch>
              <a:fillRect/>
            </a:stretch>
          </p:blipFill>
          <p:spPr bwMode="auto">
            <a:xfrm rot="5400000">
              <a:off x="641" y="2766"/>
              <a:ext cx="240" cy="570"/>
            </a:xfrm>
            <a:prstGeom prst="rect">
              <a:avLst/>
            </a:prstGeom>
            <a:noFill/>
            <a:ln w="9525">
              <a:noFill/>
              <a:miter lim="800000"/>
              <a:headEnd/>
              <a:tailEnd/>
            </a:ln>
          </p:spPr>
        </p:pic>
      </p:grpSp>
      <p:sp>
        <p:nvSpPr>
          <p:cNvPr id="8" name="Line 17"/>
          <p:cNvSpPr>
            <a:spLocks noChangeShapeType="1"/>
          </p:cNvSpPr>
          <p:nvPr/>
        </p:nvSpPr>
        <p:spPr bwMode="auto">
          <a:xfrm>
            <a:off x="6162670" y="3282951"/>
            <a:ext cx="1943100" cy="3817938"/>
          </a:xfrm>
          <a:prstGeom prst="line">
            <a:avLst/>
          </a:prstGeom>
          <a:noFill/>
          <a:ln w="127000">
            <a:solidFill>
              <a:srgbClr val="FF0000"/>
            </a:solidFill>
            <a:round/>
            <a:headEnd/>
            <a:tailEnd/>
          </a:ln>
          <a:effectLst/>
        </p:spPr>
        <p:txBody>
          <a:bodyPr/>
          <a:lstStyle/>
          <a:p>
            <a:endParaRPr lang="fr-FR"/>
          </a:p>
        </p:txBody>
      </p:sp>
      <p:sp>
        <p:nvSpPr>
          <p:cNvPr id="9" name="Line 18"/>
          <p:cNvSpPr>
            <a:spLocks noChangeShapeType="1"/>
          </p:cNvSpPr>
          <p:nvPr/>
        </p:nvSpPr>
        <p:spPr bwMode="auto">
          <a:xfrm flipV="1">
            <a:off x="6089645" y="3282951"/>
            <a:ext cx="1943100" cy="3817938"/>
          </a:xfrm>
          <a:prstGeom prst="line">
            <a:avLst/>
          </a:prstGeom>
          <a:noFill/>
          <a:ln w="127000">
            <a:solidFill>
              <a:srgbClr val="FF0000"/>
            </a:solidFill>
            <a:round/>
            <a:headEnd/>
            <a:tailEnd/>
          </a:ln>
          <a:effectLst/>
        </p:spPr>
        <p:txBody>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857224" y="357166"/>
            <a:ext cx="7772400" cy="4572000"/>
          </a:xfrm>
        </p:spPr>
        <p:txBody>
          <a:bodyPr/>
          <a:lstStyle/>
          <a:p>
            <a:r>
              <a:rPr lang="fr-FR" sz="2800" dirty="0" smtClean="0">
                <a:latin typeface="Arial" pitchFamily="34" charset="0"/>
                <a:cs typeface="Arial" pitchFamily="34" charset="0"/>
              </a:rPr>
              <a:t>Il est beaucoup plus facile de détecter des planètes massives, en orbite proche de leur étoile</a:t>
            </a:r>
          </a:p>
          <a:p>
            <a:endParaRPr lang="fr-FR" dirty="0"/>
          </a:p>
        </p:txBody>
      </p:sp>
      <p:pic>
        <p:nvPicPr>
          <p:cNvPr id="4" name="Picture 2" descr="Orbit3"/>
          <p:cNvPicPr>
            <a:picLocks noChangeAspect="1" noChangeArrowheads="1" noCrop="1"/>
          </p:cNvPicPr>
          <p:nvPr/>
        </p:nvPicPr>
        <p:blipFill>
          <a:blip r:embed="rId2"/>
          <a:srcRect/>
          <a:stretch>
            <a:fillRect/>
          </a:stretch>
        </p:blipFill>
        <p:spPr bwMode="auto">
          <a:xfrm>
            <a:off x="5076825" y="4076700"/>
            <a:ext cx="1905000" cy="1905000"/>
          </a:xfrm>
          <a:prstGeom prst="rect">
            <a:avLst/>
          </a:prstGeom>
          <a:noFill/>
          <a:ln w="9525">
            <a:noFill/>
            <a:miter lim="800000"/>
            <a:headEnd/>
            <a:tailEnd/>
          </a:ln>
        </p:spPr>
      </p:pic>
      <p:pic>
        <p:nvPicPr>
          <p:cNvPr id="5" name="Picture 5" descr="Orbit4"/>
          <p:cNvPicPr>
            <a:picLocks noChangeAspect="1" noChangeArrowheads="1" noCrop="1"/>
          </p:cNvPicPr>
          <p:nvPr/>
        </p:nvPicPr>
        <p:blipFill>
          <a:blip r:embed="rId3"/>
          <a:srcRect/>
          <a:stretch>
            <a:fillRect/>
          </a:stretch>
        </p:blipFill>
        <p:spPr bwMode="auto">
          <a:xfrm>
            <a:off x="5003800" y="1628775"/>
            <a:ext cx="1905000" cy="1905000"/>
          </a:xfrm>
          <a:prstGeom prst="rect">
            <a:avLst/>
          </a:prstGeom>
          <a:noFill/>
          <a:ln w="9525">
            <a:noFill/>
            <a:miter lim="800000"/>
            <a:headEnd/>
            <a:tailEnd/>
          </a:ln>
        </p:spPr>
      </p:pic>
      <p:grpSp>
        <p:nvGrpSpPr>
          <p:cNvPr id="6" name="Group 6"/>
          <p:cNvGrpSpPr>
            <a:grpSpLocks/>
          </p:cNvGrpSpPr>
          <p:nvPr/>
        </p:nvGrpSpPr>
        <p:grpSpPr bwMode="auto">
          <a:xfrm>
            <a:off x="755650" y="4797425"/>
            <a:ext cx="7488238" cy="381000"/>
            <a:chOff x="476" y="2931"/>
            <a:chExt cx="4717" cy="240"/>
          </a:xfrm>
        </p:grpSpPr>
        <p:sp>
          <p:nvSpPr>
            <p:cNvPr id="7" name="Line 7"/>
            <p:cNvSpPr>
              <a:spLocks noChangeShapeType="1"/>
            </p:cNvSpPr>
            <p:nvPr/>
          </p:nvSpPr>
          <p:spPr bwMode="auto">
            <a:xfrm>
              <a:off x="748" y="3067"/>
              <a:ext cx="4445" cy="0"/>
            </a:xfrm>
            <a:prstGeom prst="line">
              <a:avLst/>
            </a:prstGeom>
            <a:noFill/>
            <a:ln w="15875">
              <a:solidFill>
                <a:schemeClr val="tx1"/>
              </a:solidFill>
              <a:prstDash val="dash"/>
              <a:round/>
              <a:headEnd/>
              <a:tailEnd/>
            </a:ln>
            <a:effectLst/>
          </p:spPr>
          <p:txBody>
            <a:bodyPr/>
            <a:lstStyle/>
            <a:p>
              <a:endParaRPr lang="fr-FR"/>
            </a:p>
          </p:txBody>
        </p:sp>
        <p:pic>
          <p:nvPicPr>
            <p:cNvPr id="8" name="Picture 8" descr="scope"/>
            <p:cNvPicPr>
              <a:picLocks noChangeAspect="1" noChangeArrowheads="1"/>
            </p:cNvPicPr>
            <p:nvPr/>
          </p:nvPicPr>
          <p:blipFill>
            <a:blip r:embed="rId4"/>
            <a:srcRect/>
            <a:stretch>
              <a:fillRect/>
            </a:stretch>
          </p:blipFill>
          <p:spPr bwMode="auto">
            <a:xfrm rot="5400000">
              <a:off x="641" y="2766"/>
              <a:ext cx="240" cy="570"/>
            </a:xfrm>
            <a:prstGeom prst="rect">
              <a:avLst/>
            </a:prstGeom>
            <a:noFill/>
            <a:ln w="9525">
              <a:noFill/>
              <a:miter lim="800000"/>
              <a:headEnd/>
              <a:tailEnd/>
            </a:ln>
          </p:spPr>
        </p:pic>
      </p:grpSp>
      <p:grpSp>
        <p:nvGrpSpPr>
          <p:cNvPr id="9" name="Group 9"/>
          <p:cNvGrpSpPr>
            <a:grpSpLocks/>
          </p:cNvGrpSpPr>
          <p:nvPr/>
        </p:nvGrpSpPr>
        <p:grpSpPr bwMode="auto">
          <a:xfrm>
            <a:off x="755650" y="2349500"/>
            <a:ext cx="7488238" cy="381000"/>
            <a:chOff x="476" y="2931"/>
            <a:chExt cx="4717" cy="240"/>
          </a:xfrm>
        </p:grpSpPr>
        <p:sp>
          <p:nvSpPr>
            <p:cNvPr id="10" name="Line 10"/>
            <p:cNvSpPr>
              <a:spLocks noChangeShapeType="1"/>
            </p:cNvSpPr>
            <p:nvPr/>
          </p:nvSpPr>
          <p:spPr bwMode="auto">
            <a:xfrm>
              <a:off x="748" y="3067"/>
              <a:ext cx="4445" cy="0"/>
            </a:xfrm>
            <a:prstGeom prst="line">
              <a:avLst/>
            </a:prstGeom>
            <a:noFill/>
            <a:ln w="15875">
              <a:solidFill>
                <a:schemeClr val="tx1"/>
              </a:solidFill>
              <a:prstDash val="dash"/>
              <a:round/>
              <a:headEnd/>
              <a:tailEnd/>
            </a:ln>
            <a:effectLst/>
          </p:spPr>
          <p:txBody>
            <a:bodyPr/>
            <a:lstStyle/>
            <a:p>
              <a:endParaRPr lang="fr-FR"/>
            </a:p>
          </p:txBody>
        </p:sp>
        <p:pic>
          <p:nvPicPr>
            <p:cNvPr id="11" name="Picture 11" descr="scope"/>
            <p:cNvPicPr>
              <a:picLocks noChangeAspect="1" noChangeArrowheads="1"/>
            </p:cNvPicPr>
            <p:nvPr/>
          </p:nvPicPr>
          <p:blipFill>
            <a:blip r:embed="rId4"/>
            <a:srcRect/>
            <a:stretch>
              <a:fillRect/>
            </a:stretch>
          </p:blipFill>
          <p:spPr bwMode="auto">
            <a:xfrm rot="5400000">
              <a:off x="641" y="2766"/>
              <a:ext cx="240" cy="570"/>
            </a:xfrm>
            <a:prstGeom prst="rect">
              <a:avLst/>
            </a:prstGeom>
            <a:noFill/>
            <a:ln w="9525">
              <a:noFill/>
              <a:miter lim="800000"/>
              <a:headEnd/>
              <a:tailEnd/>
            </a:ln>
          </p:spPr>
        </p:pic>
      </p:grpSp>
      <p:sp>
        <p:nvSpPr>
          <p:cNvPr id="12" name="Text Box 12"/>
          <p:cNvSpPr txBox="1">
            <a:spLocks noChangeArrowheads="1"/>
          </p:cNvSpPr>
          <p:nvPr/>
        </p:nvSpPr>
        <p:spPr bwMode="auto">
          <a:xfrm>
            <a:off x="539750" y="3567113"/>
            <a:ext cx="8424863" cy="366712"/>
          </a:xfrm>
          <a:prstGeom prst="rect">
            <a:avLst/>
          </a:prstGeom>
          <a:noFill/>
          <a:ln w="9525">
            <a:noFill/>
            <a:miter lim="800000"/>
            <a:headEnd/>
            <a:tailEnd/>
          </a:ln>
          <a:effectLst/>
        </p:spPr>
        <p:txBody>
          <a:bodyPr>
            <a:spAutoFit/>
          </a:bodyPr>
          <a:lstStyle/>
          <a:p>
            <a:pPr algn="ctr">
              <a:spcBef>
                <a:spcPct val="50000"/>
              </a:spcBef>
            </a:pPr>
            <a:r>
              <a:rPr lang="fr-FR" dirty="0">
                <a:latin typeface="Comic Sans MS" pitchFamily="66" charset="0"/>
              </a:rPr>
              <a:t>Masse de l’astre trop faible : pas assez de changement de la vitesse radiale.</a:t>
            </a:r>
          </a:p>
        </p:txBody>
      </p:sp>
      <p:sp>
        <p:nvSpPr>
          <p:cNvPr id="13" name="Text Box 13"/>
          <p:cNvSpPr txBox="1">
            <a:spLocks noChangeArrowheads="1"/>
          </p:cNvSpPr>
          <p:nvPr/>
        </p:nvSpPr>
        <p:spPr bwMode="auto">
          <a:xfrm>
            <a:off x="539750" y="6015038"/>
            <a:ext cx="8424863" cy="366712"/>
          </a:xfrm>
          <a:prstGeom prst="rect">
            <a:avLst/>
          </a:prstGeom>
          <a:noFill/>
          <a:ln w="9525">
            <a:noFill/>
            <a:miter lim="800000"/>
            <a:headEnd/>
            <a:tailEnd/>
          </a:ln>
          <a:effectLst/>
        </p:spPr>
        <p:txBody>
          <a:bodyPr>
            <a:spAutoFit/>
          </a:bodyPr>
          <a:lstStyle/>
          <a:p>
            <a:pPr algn="ctr">
              <a:spcBef>
                <a:spcPct val="50000"/>
              </a:spcBef>
            </a:pPr>
            <a:r>
              <a:rPr lang="fr-FR">
                <a:latin typeface="Comic Sans MS" pitchFamily="66" charset="0"/>
              </a:rPr>
              <a:t>Masse de l’astre suffisante pour que les décalages soit mesurables.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85800" y="381000"/>
            <a:ext cx="7772400" cy="833422"/>
          </a:xfrm>
        </p:spPr>
        <p:txBody>
          <a:bodyPr/>
          <a:lstStyle/>
          <a:p>
            <a:pPr algn="ctr" eaLnBrk="1" hangingPunct="1"/>
            <a:r>
              <a:rPr lang="fr-FR" dirty="0" smtClean="0">
                <a:solidFill>
                  <a:srgbClr val="FF0000"/>
                </a:solidFill>
              </a:rPr>
              <a:t>Merci !</a:t>
            </a:r>
          </a:p>
        </p:txBody>
      </p:sp>
      <p:sp>
        <p:nvSpPr>
          <p:cNvPr id="61443" name="Text Box 3"/>
          <p:cNvSpPr txBox="1">
            <a:spLocks noChangeArrowheads="1"/>
          </p:cNvSpPr>
          <p:nvPr/>
        </p:nvSpPr>
        <p:spPr bwMode="auto">
          <a:xfrm>
            <a:off x="1470025" y="2354263"/>
            <a:ext cx="6683375" cy="457200"/>
          </a:xfrm>
          <a:prstGeom prst="rect">
            <a:avLst/>
          </a:prstGeom>
          <a:noFill/>
          <a:ln w="9525">
            <a:noFill/>
            <a:miter lim="800000"/>
            <a:headEnd/>
            <a:tailEnd/>
          </a:ln>
          <a:effectLst/>
        </p:spPr>
        <p:txBody>
          <a:bodyPr>
            <a:spAutoFit/>
          </a:bodyPr>
          <a:lstStyle/>
          <a:p>
            <a:pPr>
              <a:spcBef>
                <a:spcPct val="50000"/>
              </a:spcBef>
            </a:pPr>
            <a:endParaRPr lang="fr-FR"/>
          </a:p>
        </p:txBody>
      </p:sp>
      <p:pic>
        <p:nvPicPr>
          <p:cNvPr id="61444" name="Picture 4" descr="joke.gif                                                       00049468Mephisto                       BC50FE91:"/>
          <p:cNvPicPr>
            <a:picLocks noChangeAspect="1" noChangeArrowheads="1"/>
          </p:cNvPicPr>
          <p:nvPr/>
        </p:nvPicPr>
        <p:blipFill>
          <a:blip r:embed="rId2"/>
          <a:srcRect/>
          <a:stretch>
            <a:fillRect/>
          </a:stretch>
        </p:blipFill>
        <p:spPr bwMode="auto">
          <a:xfrm>
            <a:off x="533400" y="1573213"/>
            <a:ext cx="8077200" cy="4979987"/>
          </a:xfrm>
          <a:prstGeom prst="rect">
            <a:avLst/>
          </a:prstGeom>
          <a:noFill/>
          <a:ln w="9525">
            <a:noFill/>
            <a:miter lim="800000"/>
            <a:headEnd/>
            <a:tailEnd/>
          </a:ln>
        </p:spPr>
      </p:pic>
      <p:sp>
        <p:nvSpPr>
          <p:cNvPr id="61445" name="Text Box 5"/>
          <p:cNvSpPr txBox="1">
            <a:spLocks noChangeArrowheads="1"/>
          </p:cNvSpPr>
          <p:nvPr/>
        </p:nvSpPr>
        <p:spPr bwMode="auto">
          <a:xfrm>
            <a:off x="533400" y="1584325"/>
            <a:ext cx="6221413" cy="1196975"/>
          </a:xfrm>
          <a:prstGeom prst="rect">
            <a:avLst/>
          </a:prstGeom>
          <a:solidFill>
            <a:schemeClr val="bg1"/>
          </a:solidFill>
          <a:ln w="9525">
            <a:solidFill>
              <a:schemeClr val="tx1"/>
            </a:solidFill>
            <a:miter lim="800000"/>
            <a:headEnd/>
            <a:tailEnd/>
          </a:ln>
          <a:effectLst/>
        </p:spPr>
        <p:txBody>
          <a:bodyPr wrap="none">
            <a:spAutoFit/>
          </a:bodyPr>
          <a:lstStyle/>
          <a:p>
            <a:r>
              <a:rPr lang="fr-FR" i="1" dirty="0"/>
              <a:t>Pour conclure, il nous faut encore comprendre</a:t>
            </a:r>
          </a:p>
          <a:p>
            <a:r>
              <a:rPr lang="fr-FR" i="1" dirty="0"/>
              <a:t>pas mal de choses avant de trouver</a:t>
            </a:r>
          </a:p>
          <a:p>
            <a:r>
              <a:rPr lang="fr-FR" i="1" dirty="0"/>
              <a:t>des preuves de l’existence de la vie extraterrestre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28596" y="1928802"/>
            <a:ext cx="7772400" cy="833422"/>
          </a:xfrm>
          <a:prstGeom prst="rect">
            <a:avLst/>
          </a:prstGeom>
        </p:spPr>
        <p:txBody>
          <a:bodyPr bIns="9144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6600" b="0" i="0" u="none" strike="noStrike" kern="1200" cap="none" spc="0" normalizeH="0" baseline="0" noProof="0" dirty="0" smtClean="0">
                <a:ln>
                  <a:noFill/>
                </a:ln>
                <a:solidFill>
                  <a:srgbClr val="FF0000"/>
                </a:solidFill>
                <a:effectLst/>
                <a:uLnTx/>
                <a:uFillTx/>
                <a:latin typeface="+mj-lt"/>
                <a:ea typeface="+mj-ea"/>
                <a:cs typeface="+mj-cs"/>
              </a:rPr>
              <a:t>Merci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latin typeface="Arial" pitchFamily="34" charset="0"/>
                <a:cs typeface="Arial" pitchFamily="34" charset="0"/>
              </a:rPr>
              <a:t>Spectre lumineux</a:t>
            </a:r>
            <a:endParaRPr lang="fr-FR" dirty="0"/>
          </a:p>
        </p:txBody>
      </p:sp>
      <p:pic>
        <p:nvPicPr>
          <p:cNvPr id="5" name="Picture 2" descr="http://www.fr.euhou.net/docupload/images/exercise/Spectro/figb-spectres-obtenus.jpg"/>
          <p:cNvPicPr>
            <a:picLocks noChangeAspect="1" noChangeArrowheads="1"/>
          </p:cNvPicPr>
          <p:nvPr/>
        </p:nvPicPr>
        <p:blipFill>
          <a:blip r:embed="rId2"/>
          <a:srcRect/>
          <a:stretch>
            <a:fillRect/>
          </a:stretch>
        </p:blipFill>
        <p:spPr bwMode="auto">
          <a:xfrm>
            <a:off x="1285852" y="1571612"/>
            <a:ext cx="5715040" cy="4231452"/>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533400" y="304800"/>
            <a:ext cx="7772400" cy="1143000"/>
          </a:xfrm>
        </p:spPr>
        <p:txBody>
          <a:bodyPr/>
          <a:lstStyle/>
          <a:p>
            <a:pPr eaLnBrk="1" hangingPunct="1"/>
            <a:r>
              <a:rPr lang="fr-FR" smtClean="0"/>
              <a:t>Formule de Drake (1961)</a:t>
            </a:r>
          </a:p>
        </p:txBody>
      </p:sp>
      <p:sp>
        <p:nvSpPr>
          <p:cNvPr id="69635" name="Text Box 3"/>
          <p:cNvSpPr txBox="1">
            <a:spLocks noChangeArrowheads="1"/>
          </p:cNvSpPr>
          <p:nvPr/>
        </p:nvSpPr>
        <p:spPr bwMode="auto">
          <a:xfrm>
            <a:off x="228600" y="1471613"/>
            <a:ext cx="8229600" cy="4838700"/>
          </a:xfrm>
          <a:prstGeom prst="rect">
            <a:avLst/>
          </a:prstGeom>
          <a:noFill/>
          <a:ln w="9525">
            <a:noFill/>
            <a:miter lim="800000"/>
            <a:headEnd/>
            <a:tailEnd/>
          </a:ln>
          <a:effectLst/>
        </p:spPr>
        <p:txBody>
          <a:bodyPr>
            <a:spAutoFit/>
          </a:bodyPr>
          <a:lstStyle/>
          <a:p>
            <a:pPr>
              <a:spcBef>
                <a:spcPct val="50000"/>
              </a:spcBef>
            </a:pPr>
            <a:r>
              <a:rPr lang="fr-FR"/>
              <a:t>Pour qu’une civilisation ait envie de communiquer avec nous</a:t>
            </a:r>
          </a:p>
          <a:p>
            <a:pPr>
              <a:spcBef>
                <a:spcPct val="50000"/>
              </a:spcBef>
            </a:pPr>
            <a:r>
              <a:rPr lang="fr-FR"/>
              <a:t>… il faut</a:t>
            </a:r>
          </a:p>
          <a:p>
            <a:pPr>
              <a:spcBef>
                <a:spcPct val="50000"/>
              </a:spcBef>
            </a:pPr>
            <a:r>
              <a:rPr lang="fr-FR"/>
              <a:t>Une étoile</a:t>
            </a:r>
          </a:p>
          <a:p>
            <a:pPr>
              <a:spcBef>
                <a:spcPct val="50000"/>
              </a:spcBef>
            </a:pPr>
            <a:r>
              <a:rPr lang="fr-FR"/>
              <a:t>Que cette étoile ait au moins une planète</a:t>
            </a:r>
          </a:p>
          <a:p>
            <a:pPr>
              <a:spcBef>
                <a:spcPct val="50000"/>
              </a:spcBef>
            </a:pPr>
            <a:r>
              <a:rPr lang="fr-FR"/>
              <a:t>Que cette planète soit habitable</a:t>
            </a:r>
          </a:p>
          <a:p>
            <a:pPr>
              <a:spcBef>
                <a:spcPct val="50000"/>
              </a:spcBef>
            </a:pPr>
            <a:r>
              <a:rPr lang="fr-FR"/>
              <a:t>Que la vie y soit apparue</a:t>
            </a:r>
          </a:p>
          <a:p>
            <a:pPr>
              <a:spcBef>
                <a:spcPct val="50000"/>
              </a:spcBef>
            </a:pPr>
            <a:r>
              <a:rPr lang="fr-FR"/>
              <a:t>Qu’une vie intelligente y soit apparue</a:t>
            </a:r>
          </a:p>
          <a:p>
            <a:pPr>
              <a:spcBef>
                <a:spcPct val="50000"/>
              </a:spcBef>
            </a:pPr>
            <a:r>
              <a:rPr lang="fr-FR"/>
              <a:t>Que cette vie intelligente ait envie de communiquer</a:t>
            </a:r>
          </a:p>
          <a:p>
            <a:pPr>
              <a:spcBef>
                <a:spcPct val="50000"/>
              </a:spcBef>
            </a:pPr>
            <a:r>
              <a:rPr lang="fr-FR"/>
              <a:t>Que cette civilisation dure un certain temps…</a:t>
            </a:r>
          </a:p>
        </p:txBody>
      </p:sp>
      <p:pic>
        <p:nvPicPr>
          <p:cNvPr id="4" name="Picture 4" descr="equation-drake.tiff                                            00792F3AGergovie                       BBA748FD:"/>
          <p:cNvPicPr>
            <a:picLocks noChangeAspect="1" noChangeArrowheads="1"/>
          </p:cNvPicPr>
          <p:nvPr/>
        </p:nvPicPr>
        <p:blipFill>
          <a:blip r:embed="rId2"/>
          <a:srcRect/>
          <a:stretch>
            <a:fillRect/>
          </a:stretch>
        </p:blipFill>
        <p:spPr bwMode="auto">
          <a:xfrm>
            <a:off x="4714876" y="2000240"/>
            <a:ext cx="4244865" cy="270192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96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96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963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963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963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963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69635">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69635">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6963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fr-FR" dirty="0" smtClean="0"/>
              <a:t>Vélocimétrie</a:t>
            </a:r>
          </a:p>
        </p:txBody>
      </p:sp>
      <p:sp>
        <p:nvSpPr>
          <p:cNvPr id="14339" name="Rectangle 3"/>
          <p:cNvSpPr>
            <a:spLocks noGrp="1" noChangeArrowheads="1"/>
          </p:cNvSpPr>
          <p:nvPr>
            <p:ph type="body" idx="1"/>
          </p:nvPr>
        </p:nvSpPr>
        <p:spPr/>
        <p:txBody>
          <a:bodyPr/>
          <a:lstStyle/>
          <a:p>
            <a:pPr eaLnBrk="1" hangingPunct="1">
              <a:lnSpc>
                <a:spcPct val="90000"/>
              </a:lnSpc>
            </a:pPr>
            <a:r>
              <a:rPr lang="fr-FR" sz="2800" dirty="0" smtClean="0">
                <a:latin typeface="Arial" pitchFamily="34" charset="0"/>
                <a:cs typeface="Arial" pitchFamily="34" charset="0"/>
              </a:rPr>
              <a:t>Effet Doppler</a:t>
            </a:r>
          </a:p>
          <a:p>
            <a:pPr eaLnBrk="1" hangingPunct="1">
              <a:lnSpc>
                <a:spcPct val="90000"/>
              </a:lnSpc>
            </a:pPr>
            <a:endParaRPr lang="fr-FR" sz="2800" dirty="0" smtClean="0">
              <a:latin typeface="Arial" pitchFamily="34" charset="0"/>
              <a:cs typeface="Arial" pitchFamily="34" charset="0"/>
            </a:endParaRPr>
          </a:p>
          <a:p>
            <a:pPr eaLnBrk="1" hangingPunct="1">
              <a:lnSpc>
                <a:spcPct val="90000"/>
              </a:lnSpc>
            </a:pPr>
            <a:r>
              <a:rPr lang="fr-FR" sz="2800" dirty="0" smtClean="0">
                <a:latin typeface="Arial" pitchFamily="34" charset="0"/>
                <a:cs typeface="Arial" pitchFamily="34" charset="0"/>
              </a:rPr>
              <a:t>Masse de la planète à un facteur d’inclinaison de l’orbite près</a:t>
            </a:r>
          </a:p>
          <a:p>
            <a:pPr eaLnBrk="1" hangingPunct="1">
              <a:lnSpc>
                <a:spcPct val="90000"/>
              </a:lnSpc>
            </a:pPr>
            <a:r>
              <a:rPr lang="fr-FR" sz="2800" dirty="0" smtClean="0">
                <a:latin typeface="Arial" pitchFamily="34" charset="0"/>
                <a:cs typeface="Arial" pitchFamily="34" charset="0"/>
              </a:rPr>
              <a:t>Période de révolution</a:t>
            </a:r>
          </a:p>
          <a:p>
            <a:pPr eaLnBrk="1" hangingPunct="1">
              <a:lnSpc>
                <a:spcPct val="90000"/>
              </a:lnSpc>
            </a:pPr>
            <a:r>
              <a:rPr lang="fr-FR" sz="2800" dirty="0" smtClean="0">
                <a:latin typeface="Arial" pitchFamily="34" charset="0"/>
                <a:cs typeface="Arial" pitchFamily="34" charset="0"/>
              </a:rPr>
              <a:t>Excentricité de l’orbite</a:t>
            </a:r>
          </a:p>
          <a:p>
            <a:pPr eaLnBrk="1" hangingPunct="1">
              <a:lnSpc>
                <a:spcPct val="90000"/>
              </a:lnSpc>
              <a:buFont typeface="Symbol" pitchFamily="18" charset="2"/>
              <a:buChar char="Þ"/>
            </a:pPr>
            <a:r>
              <a:rPr lang="fr-FR" sz="2800" dirty="0" smtClean="0">
                <a:latin typeface="Arial" pitchFamily="34" charset="0"/>
                <a:cs typeface="Arial" pitchFamily="34" charset="0"/>
              </a:rPr>
              <a:t>Distance à l’étoile </a:t>
            </a:r>
            <a:r>
              <a:rPr lang="fr-FR" sz="2000" dirty="0" smtClean="0">
                <a:latin typeface="Arial" pitchFamily="34" charset="0"/>
                <a:cs typeface="Arial" pitchFamily="34" charset="0"/>
              </a:rPr>
              <a:t>(demi grand-axe de l’ellipse)</a:t>
            </a:r>
          </a:p>
          <a:p>
            <a:pPr eaLnBrk="1" hangingPunct="1">
              <a:lnSpc>
                <a:spcPct val="90000"/>
              </a:lnSpc>
              <a:buFont typeface="Symbol" pitchFamily="18" charset="2"/>
              <a:buChar char="Þ"/>
            </a:pPr>
            <a:endParaRPr lang="fr-FR" sz="2800" dirty="0" smtClean="0"/>
          </a:p>
          <a:p>
            <a:pPr eaLnBrk="1" hangingPunct="1">
              <a:lnSpc>
                <a:spcPct val="90000"/>
              </a:lnSpc>
              <a:buFont typeface="Symbol" pitchFamily="18" charset="2"/>
              <a:buChar char="Þ"/>
            </a:pPr>
            <a:endParaRPr lang="fr-FR" sz="2000" dirty="0" smtClean="0"/>
          </a:p>
          <a:p>
            <a:pPr eaLnBrk="1" hangingPunct="1">
              <a:lnSpc>
                <a:spcPct val="90000"/>
              </a:lnSpc>
              <a:buFont typeface="Symbol" pitchFamily="18" charset="2"/>
              <a:buChar char="Þ"/>
            </a:pPr>
            <a:endParaRPr lang="fr-FR" sz="20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274638"/>
            <a:ext cx="7772400" cy="725470"/>
          </a:xfrm>
        </p:spPr>
        <p:txBody>
          <a:bodyPr>
            <a:normAutofit fontScale="90000"/>
          </a:bodyPr>
          <a:lstStyle/>
          <a:p>
            <a:r>
              <a:rPr lang="fr-FR" b="1" dirty="0" smtClean="0">
                <a:latin typeface="Arial" pitchFamily="34" charset="0"/>
                <a:cs typeface="Arial" pitchFamily="34" charset="0"/>
              </a:rPr>
              <a:t>Spectre lumineux</a:t>
            </a:r>
            <a:endParaRPr lang="fr-FR" dirty="0"/>
          </a:p>
        </p:txBody>
      </p:sp>
      <p:pic>
        <p:nvPicPr>
          <p:cNvPr id="22532" name="Picture 4" descr="http://regards.sur.sciences.free.fr/realisations/membres/ETOILE3.GIF"/>
          <p:cNvPicPr>
            <a:picLocks noChangeAspect="1" noChangeArrowheads="1"/>
          </p:cNvPicPr>
          <p:nvPr/>
        </p:nvPicPr>
        <p:blipFill>
          <a:blip r:embed="rId2"/>
          <a:srcRect b="3125"/>
          <a:stretch>
            <a:fillRect/>
          </a:stretch>
        </p:blipFill>
        <p:spPr bwMode="auto">
          <a:xfrm>
            <a:off x="928661" y="1214422"/>
            <a:ext cx="7315251" cy="442915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914400" y="2857496"/>
            <a:ext cx="7772400" cy="3162304"/>
          </a:xfrm>
        </p:spPr>
        <p:txBody>
          <a:bodyPr/>
          <a:lstStyle/>
          <a:p>
            <a:endParaRPr lang="fr-FR" dirty="0" smtClean="0"/>
          </a:p>
          <a:p>
            <a:pPr algn="just"/>
            <a:r>
              <a:rPr lang="fr-FR" dirty="0" smtClean="0">
                <a:latin typeface="Arial" pitchFamily="34" charset="0"/>
                <a:cs typeface="Arial" pitchFamily="34" charset="0"/>
              </a:rPr>
              <a:t>Ce spectre est largement utilisé en spectroscopie astronomique car l’élément hydrogène est présent dans toutes les galaxies</a:t>
            </a:r>
          </a:p>
          <a:p>
            <a:pPr algn="just"/>
            <a:r>
              <a:rPr lang="fr-FR" dirty="0" smtClean="0">
                <a:latin typeface="Arial" pitchFamily="34" charset="0"/>
                <a:cs typeface="Arial" pitchFamily="34" charset="0"/>
              </a:rPr>
              <a:t>En astronomie, on utilise le spectre d’absorption car les étoiles sont entourées de gaz absorbant les radiations.</a:t>
            </a:r>
            <a:endParaRPr lang="fr-FR" dirty="0">
              <a:latin typeface="Arial" pitchFamily="34" charset="0"/>
              <a:cs typeface="Arial" pitchFamily="34" charset="0"/>
            </a:endParaRPr>
          </a:p>
        </p:txBody>
      </p:sp>
      <p:pic>
        <p:nvPicPr>
          <p:cNvPr id="51202" name="Picture 2" descr="http://acces.ens-lyon.fr/acces/terre/eau/comprendre/eau_univers/rappels-physiques/resolveUid/b68be28359680e353207785c635c8077"/>
          <p:cNvPicPr>
            <a:picLocks noChangeAspect="1" noChangeArrowheads="1"/>
          </p:cNvPicPr>
          <p:nvPr/>
        </p:nvPicPr>
        <p:blipFill>
          <a:blip r:embed="rId2"/>
          <a:srcRect/>
          <a:stretch>
            <a:fillRect/>
          </a:stretch>
        </p:blipFill>
        <p:spPr bwMode="auto">
          <a:xfrm>
            <a:off x="2714612" y="281264"/>
            <a:ext cx="3557590" cy="289054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274638"/>
            <a:ext cx="7772400" cy="868346"/>
          </a:xfrm>
        </p:spPr>
        <p:txBody>
          <a:bodyPr>
            <a:normAutofit/>
          </a:bodyPr>
          <a:lstStyle/>
          <a:p>
            <a:r>
              <a:rPr lang="fr-FR" b="1" dirty="0" smtClean="0"/>
              <a:t>La Loi de HUBBLE</a:t>
            </a:r>
            <a:endParaRPr lang="fr-FR" dirty="0"/>
          </a:p>
        </p:txBody>
      </p:sp>
      <p:sp>
        <p:nvSpPr>
          <p:cNvPr id="3" name="Espace réservé du contenu 2"/>
          <p:cNvSpPr>
            <a:spLocks noGrp="1"/>
          </p:cNvSpPr>
          <p:nvPr>
            <p:ph sz="quarter" idx="1"/>
          </p:nvPr>
        </p:nvSpPr>
        <p:spPr>
          <a:xfrm>
            <a:off x="914400" y="1447800"/>
            <a:ext cx="7772400" cy="2767018"/>
          </a:xfrm>
        </p:spPr>
        <p:txBody>
          <a:bodyPr>
            <a:normAutofit fontScale="92500" lnSpcReduction="20000"/>
          </a:bodyPr>
          <a:lstStyle/>
          <a:p>
            <a:pPr marL="6350" indent="-6350">
              <a:buNone/>
            </a:pPr>
            <a:r>
              <a:rPr lang="fr-FR" b="1" dirty="0" smtClean="0">
                <a:latin typeface="Arial" pitchFamily="34" charset="0"/>
                <a:cs typeface="Arial" pitchFamily="34" charset="0"/>
              </a:rPr>
              <a:t>Les galaxies s'éloignent les unes des autres à une vitesse proportionnelle à leur distance"</a:t>
            </a:r>
            <a:endParaRPr lang="fr-FR" dirty="0" smtClean="0">
              <a:latin typeface="Arial" pitchFamily="34" charset="0"/>
              <a:cs typeface="Arial" pitchFamily="34" charset="0"/>
            </a:endParaRPr>
          </a:p>
          <a:p>
            <a:pPr>
              <a:buNone/>
            </a:pPr>
            <a:endParaRPr lang="fr-FR" sz="2400" dirty="0" smtClean="0"/>
          </a:p>
          <a:p>
            <a:pPr>
              <a:buNone/>
            </a:pPr>
            <a:r>
              <a:rPr lang="fr-FR" sz="2400" dirty="0" smtClean="0"/>
              <a:t> </a:t>
            </a:r>
            <a:r>
              <a:rPr lang="fr-FR" sz="2400" dirty="0" smtClean="0">
                <a:latin typeface="Arial" pitchFamily="34" charset="0"/>
                <a:cs typeface="Arial" pitchFamily="34" charset="0"/>
              </a:rPr>
              <a:t>Autrement dit, plus une galaxie est loin de nous, plus elle semble s'éloigner rapidement</a:t>
            </a:r>
            <a:r>
              <a:rPr lang="fr-FR" dirty="0" smtClean="0"/>
              <a:t>.</a:t>
            </a:r>
          </a:p>
          <a:p>
            <a:pPr>
              <a:buNone/>
            </a:pPr>
            <a:r>
              <a:rPr lang="fr-FR" dirty="0" smtClean="0"/>
              <a:t> </a:t>
            </a:r>
          </a:p>
          <a:p>
            <a:pPr algn="ctr">
              <a:buNone/>
            </a:pPr>
            <a:r>
              <a:rPr lang="fr-FR" sz="4000" b="1" dirty="0" smtClean="0"/>
              <a:t>V=H</a:t>
            </a:r>
            <a:r>
              <a:rPr lang="fr-FR" sz="4000" b="1" baseline="-25000" dirty="0" smtClean="0"/>
              <a:t>0</a:t>
            </a:r>
            <a:r>
              <a:rPr lang="fr-FR" sz="4000" b="1" dirty="0" smtClean="0"/>
              <a:t>.d</a:t>
            </a:r>
            <a:endParaRPr lang="fr-FR" dirty="0"/>
          </a:p>
        </p:txBody>
      </p:sp>
      <p:pic>
        <p:nvPicPr>
          <p:cNvPr id="50178" name="Picture 2" descr="http://www.astroclubmarsan.net/nvxsite/images/hubble/edwin%20hubble.jpg"/>
          <p:cNvPicPr>
            <a:picLocks noChangeAspect="1" noChangeArrowheads="1"/>
          </p:cNvPicPr>
          <p:nvPr/>
        </p:nvPicPr>
        <p:blipFill>
          <a:blip r:embed="rId2"/>
          <a:srcRect/>
          <a:stretch>
            <a:fillRect/>
          </a:stretch>
        </p:blipFill>
        <p:spPr bwMode="auto">
          <a:xfrm>
            <a:off x="6705600" y="3643314"/>
            <a:ext cx="2438400" cy="2667000"/>
          </a:xfrm>
          <a:prstGeom prst="rect">
            <a:avLst/>
          </a:prstGeom>
          <a:noFill/>
        </p:spPr>
      </p:pic>
      <p:pic>
        <p:nvPicPr>
          <p:cNvPr id="50179" name="Picture 3"/>
          <p:cNvPicPr>
            <a:picLocks noChangeAspect="1" noChangeArrowheads="1"/>
          </p:cNvPicPr>
          <p:nvPr/>
        </p:nvPicPr>
        <p:blipFill>
          <a:blip r:embed="rId3">
            <a:clrChange>
              <a:clrFrom>
                <a:srgbClr val="FFFFFF"/>
              </a:clrFrom>
              <a:clrTo>
                <a:srgbClr val="FFFFFF">
                  <a:alpha val="0"/>
                </a:srgbClr>
              </a:clrTo>
            </a:clrChange>
          </a:blip>
          <a:srcRect l="33088" t="27344" r="34375" b="27734"/>
          <a:stretch>
            <a:fillRect/>
          </a:stretch>
        </p:blipFill>
        <p:spPr bwMode="auto">
          <a:xfrm>
            <a:off x="142844" y="3357562"/>
            <a:ext cx="4214874" cy="328614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785786" y="500042"/>
            <a:ext cx="7772400" cy="4572000"/>
          </a:xfrm>
        </p:spPr>
        <p:txBody>
          <a:bodyPr/>
          <a:lstStyle/>
          <a:p>
            <a:r>
              <a:rPr lang="fr-FR" dirty="0" smtClean="0">
                <a:latin typeface="Arial" pitchFamily="34" charset="0"/>
                <a:cs typeface="Arial" pitchFamily="34" charset="0"/>
              </a:rPr>
              <a:t>HUBBLE a comparé le spectre d’absorption d’un même élément chimique obtenu à partir du soleil (spectre de référence) avec celui d’autres galaxies.</a:t>
            </a:r>
            <a:endParaRPr lang="fr-FR" dirty="0">
              <a:latin typeface="Arial" pitchFamily="34" charset="0"/>
              <a:cs typeface="Arial" pitchFamily="34" charset="0"/>
            </a:endParaRPr>
          </a:p>
        </p:txBody>
      </p:sp>
      <p:pic>
        <p:nvPicPr>
          <p:cNvPr id="52226" name="Picture 2" descr="http://www.astroclubmarsan.net/nvxsite/images/hubble/decalage%20doppler.jpg"/>
          <p:cNvPicPr>
            <a:picLocks noChangeAspect="1" noChangeArrowheads="1"/>
          </p:cNvPicPr>
          <p:nvPr/>
        </p:nvPicPr>
        <p:blipFill>
          <a:blip r:embed="rId2"/>
          <a:srcRect/>
          <a:stretch>
            <a:fillRect/>
          </a:stretch>
        </p:blipFill>
        <p:spPr bwMode="auto">
          <a:xfrm>
            <a:off x="1714480" y="2171721"/>
            <a:ext cx="6010275" cy="4400551"/>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714348" y="214290"/>
            <a:ext cx="7772400" cy="4572000"/>
          </a:xfrm>
        </p:spPr>
        <p:txBody>
          <a:bodyPr/>
          <a:lstStyle/>
          <a:p>
            <a:pPr marL="0" indent="0" algn="just">
              <a:buNone/>
            </a:pPr>
            <a:r>
              <a:rPr lang="fr-FR" dirty="0" smtClean="0">
                <a:latin typeface="Arial" pitchFamily="34" charset="0"/>
                <a:cs typeface="Arial" pitchFamily="34" charset="0"/>
              </a:rPr>
              <a:t>HUBBLE interpréta ce phénomène comme une manifestation de l’effet </a:t>
            </a:r>
            <a:r>
              <a:rPr lang="fr-FR" b="1" dirty="0" smtClean="0">
                <a:latin typeface="Arial" pitchFamily="34" charset="0"/>
                <a:cs typeface="Arial" pitchFamily="34" charset="0"/>
              </a:rPr>
              <a:t>Doppler-Fizeau</a:t>
            </a:r>
            <a:r>
              <a:rPr lang="fr-FR" dirty="0" smtClean="0">
                <a:latin typeface="Arial" pitchFamily="34" charset="0"/>
                <a:cs typeface="Arial" pitchFamily="34" charset="0"/>
              </a:rPr>
              <a:t>, il en déduisit que les galaxies se déplacent les unes par rapport aux autres en conséquence, elles s’éloignent.</a:t>
            </a:r>
          </a:p>
          <a:p>
            <a:pPr marL="0" indent="0" algn="just">
              <a:buNone/>
            </a:pPr>
            <a:r>
              <a:rPr lang="fr-FR" dirty="0" smtClean="0">
                <a:latin typeface="Arial" pitchFamily="34" charset="0"/>
                <a:cs typeface="Arial" pitchFamily="34" charset="0"/>
              </a:rPr>
              <a:t/>
            </a:r>
            <a:br>
              <a:rPr lang="fr-FR" dirty="0" smtClean="0">
                <a:latin typeface="Arial" pitchFamily="34" charset="0"/>
                <a:cs typeface="Arial" pitchFamily="34" charset="0"/>
              </a:rPr>
            </a:br>
            <a:endParaRPr lang="fr-FR" dirty="0">
              <a:latin typeface="Arial" pitchFamily="34" charset="0"/>
              <a:cs typeface="Arial" pitchFamily="34" charset="0"/>
            </a:endParaRPr>
          </a:p>
        </p:txBody>
      </p:sp>
      <p:pic>
        <p:nvPicPr>
          <p:cNvPr id="53250" name="Picture 2" descr="https://europeresistance.files.wordpress.com/2013/04/universe-history.jpg?w=549&amp;h=405"/>
          <p:cNvPicPr>
            <a:picLocks noChangeAspect="1" noChangeArrowheads="1"/>
          </p:cNvPicPr>
          <p:nvPr/>
        </p:nvPicPr>
        <p:blipFill>
          <a:blip r:embed="rId2"/>
          <a:srcRect/>
          <a:stretch>
            <a:fillRect/>
          </a:stretch>
        </p:blipFill>
        <p:spPr bwMode="auto">
          <a:xfrm>
            <a:off x="1428728" y="2214554"/>
            <a:ext cx="5989179" cy="442915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714348" y="214290"/>
            <a:ext cx="7772400" cy="4572000"/>
          </a:xfrm>
        </p:spPr>
        <p:txBody>
          <a:bodyPr/>
          <a:lstStyle/>
          <a:p>
            <a:pPr marL="0" indent="0" algn="just">
              <a:buNone/>
            </a:pPr>
            <a:r>
              <a:rPr lang="fr-FR" dirty="0" smtClean="0">
                <a:latin typeface="Arial" pitchFamily="34" charset="0"/>
                <a:cs typeface="Arial" pitchFamily="34" charset="0"/>
              </a:rPr>
              <a:t>Si certaines galaxies se rapprochent de nous, comme M31 par exemple, c’est par effet gravitationnel local.</a:t>
            </a:r>
            <a:endParaRPr lang="fr-FR" dirty="0" smtClean="0">
              <a:latin typeface="Arial" pitchFamily="34" charset="0"/>
              <a:cs typeface="Arial" pitchFamily="34" charset="0"/>
            </a:endParaRPr>
          </a:p>
          <a:p>
            <a:pPr marL="0" indent="0" algn="just">
              <a:buNone/>
            </a:pPr>
            <a:r>
              <a:rPr lang="fr-FR" dirty="0" smtClean="0">
                <a:latin typeface="Arial" pitchFamily="34" charset="0"/>
                <a:cs typeface="Arial" pitchFamily="34" charset="0"/>
              </a:rPr>
              <a:t/>
            </a:r>
            <a:br>
              <a:rPr lang="fr-FR" dirty="0" smtClean="0">
                <a:latin typeface="Arial" pitchFamily="34" charset="0"/>
                <a:cs typeface="Arial" pitchFamily="34" charset="0"/>
              </a:rPr>
            </a:br>
            <a:endParaRPr lang="fr-FR" dirty="0">
              <a:latin typeface="Arial" pitchFamily="34" charset="0"/>
              <a:cs typeface="Arial" pitchFamily="34" charset="0"/>
            </a:endParaRPr>
          </a:p>
        </p:txBody>
      </p:sp>
      <p:pic>
        <p:nvPicPr>
          <p:cNvPr id="53250" name="Picture 2" descr="https://europeresistance.files.wordpress.com/2013/04/universe-history.jpg?w=549&amp;h=405"/>
          <p:cNvPicPr>
            <a:picLocks noChangeAspect="1" noChangeArrowheads="1"/>
          </p:cNvPicPr>
          <p:nvPr/>
        </p:nvPicPr>
        <p:blipFill>
          <a:blip r:embed="rId2"/>
          <a:srcRect/>
          <a:stretch>
            <a:fillRect/>
          </a:stretch>
        </p:blipFill>
        <p:spPr bwMode="auto">
          <a:xfrm>
            <a:off x="1428728" y="2214554"/>
            <a:ext cx="5989179" cy="4429156"/>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pitaux">
  <a:themeElements>
    <a:clrScheme name="Urbai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Capitaux">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apitaux">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3649</TotalTime>
  <Words>791</Words>
  <Application>Microsoft Office PowerPoint</Application>
  <PresentationFormat>Affichage à l'écran (4:3)</PresentationFormat>
  <Paragraphs>104</Paragraphs>
  <Slides>31</Slides>
  <Notes>0</Notes>
  <HiddenSlides>0</HiddenSlides>
  <MMClips>0</MMClips>
  <ScaleCrop>false</ScaleCrop>
  <HeadingPairs>
    <vt:vector size="4" baseType="variant">
      <vt:variant>
        <vt:lpstr>Thème</vt:lpstr>
      </vt:variant>
      <vt:variant>
        <vt:i4>1</vt:i4>
      </vt:variant>
      <vt:variant>
        <vt:lpstr>Titres des diapositives</vt:lpstr>
      </vt:variant>
      <vt:variant>
        <vt:i4>31</vt:i4>
      </vt:variant>
    </vt:vector>
  </HeadingPairs>
  <TitlesOfParts>
    <vt:vector size="32" baseType="lpstr">
      <vt:lpstr>Capitaux</vt:lpstr>
      <vt:lpstr>Effet Doppler et ses applications en astronomie</vt:lpstr>
      <vt:lpstr>Définitions</vt:lpstr>
      <vt:lpstr>Spectre lumineux</vt:lpstr>
      <vt:lpstr>Spectre lumineux</vt:lpstr>
      <vt:lpstr>Diapositive 5</vt:lpstr>
      <vt:lpstr>La Loi de HUBBLE</vt:lpstr>
      <vt:lpstr>Diapositive 7</vt:lpstr>
      <vt:lpstr>Diapositive 8</vt:lpstr>
      <vt:lpstr>Diapositive 9</vt:lpstr>
      <vt:lpstr>Effet doppler</vt:lpstr>
      <vt:lpstr>Effet Doppler</vt:lpstr>
      <vt:lpstr>En astronomie</vt:lpstr>
      <vt:lpstr>Diapositive 13</vt:lpstr>
      <vt:lpstr>Diapositive 14</vt:lpstr>
      <vt:lpstr>Diapositive 15</vt:lpstr>
      <vt:lpstr>Diapositive 16</vt:lpstr>
      <vt:lpstr>Diapositive 17</vt:lpstr>
      <vt:lpstr>Diapositive 18</vt:lpstr>
      <vt:lpstr>Diapositive 19</vt:lpstr>
      <vt:lpstr>Diapositive 20</vt:lpstr>
      <vt:lpstr>Courbe de vitesse de l'étoile 51 Pegase (1995)</vt:lpstr>
      <vt:lpstr>Diapositive 22</vt:lpstr>
      <vt:lpstr>Diapositive 23</vt:lpstr>
      <vt:lpstr>Diapositive 24</vt:lpstr>
      <vt:lpstr>Diapositive 25</vt:lpstr>
      <vt:lpstr>Vélocimétrie: une méthode très puissante</vt:lpstr>
      <vt:lpstr>Diapositive 27</vt:lpstr>
      <vt:lpstr>Merci !</vt:lpstr>
      <vt:lpstr>Diapositive 29</vt:lpstr>
      <vt:lpstr>Formule de Drake (1961)</vt:lpstr>
      <vt:lpstr>Vélocimétrie</vt:lpstr>
    </vt:vector>
  </TitlesOfParts>
  <Company>Infoselect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Infoselect</dc:creator>
  <cp:lastModifiedBy>Infoselect</cp:lastModifiedBy>
  <cp:revision>56</cp:revision>
  <dcterms:created xsi:type="dcterms:W3CDTF">2016-03-28T16:54:36Z</dcterms:created>
  <dcterms:modified xsi:type="dcterms:W3CDTF">2016-04-02T08:45:10Z</dcterms:modified>
</cp:coreProperties>
</file>