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A0B27-2DDF-47D1-BEE5-B6B3DE71B200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BE4B-E359-40DA-92D4-D888B73FE3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BE4B-E359-40DA-92D4-D888B73FE3BC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78162D-CFE4-454C-8A7E-EA35B0C7DF0B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C0D9DF-A9EE-4C9B-B8CE-203640C2513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6480048" cy="2301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8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Voie </a:t>
            </a:r>
            <a:r>
              <a:rPr lang="fr-FR" sz="8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fr-FR" sz="8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actée</a:t>
            </a:r>
            <a:endParaRPr lang="fr-FR" sz="80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28992" y="2714620"/>
            <a:ext cx="4210388" cy="8685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Zoghlami Molka</a:t>
            </a:r>
            <a:endParaRPr lang="fr-FR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868" y="371475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Century" pitchFamily="18" charset="0"/>
              </a:rPr>
              <a:t>(2éme année master de recherche  en physique)</a:t>
            </a:r>
          </a:p>
          <a:p>
            <a:r>
              <a:rPr lang="fr-FR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Century" pitchFamily="18" charset="0"/>
              </a:rPr>
              <a:t>Laboratoire de la matière molle « faculté des sciences Tunis »</a:t>
            </a:r>
            <a:endParaRPr lang="fr-FR" dirty="0"/>
          </a:p>
        </p:txBody>
      </p:sp>
      <p:pic>
        <p:nvPicPr>
          <p:cNvPr id="5" name="Image 4" descr="12910503_10205332841194350_8720042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50" cy="1285860"/>
          </a:xfrm>
          <a:prstGeom prst="rect">
            <a:avLst/>
          </a:prstGeom>
        </p:spPr>
      </p:pic>
      <p:pic>
        <p:nvPicPr>
          <p:cNvPr id="6" name="Image 5" descr="12895400_10205332852954644_15210795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70" y="285728"/>
            <a:ext cx="1333496" cy="133349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/>
          <a:srcRect l="17326" t="9607" r="21032" b="10108"/>
          <a:stretch>
            <a:fillRect/>
          </a:stretch>
        </p:blipFill>
        <p:spPr bwMode="auto">
          <a:xfrm>
            <a:off x="7229504" y="0"/>
            <a:ext cx="1914528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ii7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9198"/>
            <a:ext cx="235742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or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929198"/>
            <a:ext cx="23574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olka\Desktop\téléchargement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929197"/>
            <a:ext cx="2286016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milky_way_es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929198"/>
            <a:ext cx="228598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786578" y="4500570"/>
            <a:ext cx="2133600" cy="365125"/>
          </a:xfrm>
        </p:spPr>
        <p:txBody>
          <a:bodyPr/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                </a:t>
            </a:r>
            <a:fld id="{CE78162D-CFE4-454C-8A7E-EA35B0C7DF0B}" type="datetimeFigureOut">
              <a:rPr lang="fr-FR" sz="1600" b="1" smtClean="0">
                <a:solidFill>
                  <a:srgbClr val="FFFF00"/>
                </a:solidFill>
              </a:rPr>
              <a:t>02/04/2016</a:t>
            </a:fld>
            <a:endParaRPr lang="fr-FR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ada4cbd8b_galil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3357554" cy="342902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" y="6072206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 nature de la Voie Lactée fut établie une fois pour toutes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 4" descr="téléchargemen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3143240" cy="3409285"/>
          </a:xfrm>
          <a:prstGeom prst="rect">
            <a:avLst/>
          </a:prstGeom>
        </p:spPr>
      </p:pic>
      <p:pic>
        <p:nvPicPr>
          <p:cNvPr id="6" name="Image 5" descr="téléchargement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928802"/>
            <a:ext cx="3028976" cy="30289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4348" y="37147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Galilée(1609)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29388" y="378619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William Herschel(1781)</a:t>
            </a:r>
            <a:endParaRPr lang="fr-FR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57620" y="507207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Harlow Shapley(1914)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Caractéristiques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500702"/>
            <a:ext cx="942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i="1" dirty="0" smtClean="0">
                <a:ea typeface="Calibri" pitchFamily="34" charset="0"/>
                <a:cs typeface="Arial" pitchFamily="34" charset="0"/>
              </a:rPr>
              <a:t>Observation 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de nombreuses longueurs d'ondes pour s'affranchir de l'extinction due aux poussières.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Image 5" descr="img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2694"/>
            <a:ext cx="8072493" cy="400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i75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182" y="2285992"/>
            <a:ext cx="535781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85728"/>
            <a:ext cx="8858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150 à 250 milliards d'étoiles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du gaz dans différentes phases (chaud et moléculaire)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 poussière qui absorbe la lumière visible, ce qui explique les traînées sombres dans les parties les plus centrales de la Galaxie.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929330"/>
            <a:ext cx="428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C’est une galaxie spirale barrée</a:t>
            </a:r>
            <a:endParaRPr lang="fr-FR" sz="2000" b="1" i="1" dirty="0"/>
          </a:p>
        </p:txBody>
      </p:sp>
      <p:sp>
        <p:nvSpPr>
          <p:cNvPr id="5" name="Flèche vers le bas 4"/>
          <p:cNvSpPr/>
          <p:nvPr/>
        </p:nvSpPr>
        <p:spPr>
          <a:xfrm>
            <a:off x="1000100" y="3143248"/>
            <a:ext cx="1285884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W_structur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1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0694" y="214290"/>
            <a:ext cx="34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Le disque est constitué de plusieurs bras spiraux dans lesquels se concentrent la majorité des étoiles</a:t>
            </a:r>
            <a:endParaRPr lang="fr-FR" sz="2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15042" y="2285992"/>
            <a:ext cx="2928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Bras de Persée</a:t>
            </a:r>
          </a:p>
          <a:p>
            <a:endParaRPr lang="fr-FR" sz="2000" b="1" i="1" dirty="0" smtClean="0"/>
          </a:p>
          <a:p>
            <a:r>
              <a:rPr lang="fr-FR" sz="2000" b="1" i="1" dirty="0" smtClean="0"/>
              <a:t>Bras </a:t>
            </a:r>
            <a:r>
              <a:rPr lang="fr-FR" sz="2000" b="1" i="1" dirty="0"/>
              <a:t>du Sagittaire (ou Sagittaire-Carène</a:t>
            </a:r>
            <a:r>
              <a:rPr lang="fr-FR" sz="2000" b="1" i="1" dirty="0" smtClean="0"/>
              <a:t>)</a:t>
            </a:r>
          </a:p>
          <a:p>
            <a:endParaRPr lang="fr-FR" sz="2000" b="1" i="1" dirty="0" smtClean="0"/>
          </a:p>
          <a:p>
            <a:r>
              <a:rPr lang="fr-FR" sz="2000" b="1" i="1" dirty="0" smtClean="0"/>
              <a:t> </a:t>
            </a:r>
            <a:r>
              <a:rPr lang="fr-FR" sz="2000" b="1" i="1" dirty="0"/>
              <a:t>Bras du Centaure (ou Ecu-Croix) </a:t>
            </a:r>
            <a:endParaRPr lang="fr-FR" sz="2000" b="1" i="1" dirty="0" smtClean="0"/>
          </a:p>
          <a:p>
            <a:endParaRPr lang="fr-FR" sz="2000" b="1" i="1" dirty="0"/>
          </a:p>
          <a:p>
            <a:r>
              <a:rPr lang="fr-FR" sz="2000" b="1" i="1" dirty="0" smtClean="0"/>
              <a:t>Bras </a:t>
            </a:r>
            <a:r>
              <a:rPr lang="fr-FR" sz="2000" b="1" i="1" dirty="0"/>
              <a:t>de la Règle (ou bras extérieur). 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/>
            </a:r>
            <a:br>
              <a:rPr lang="fr-FR" sz="2000" b="1" i="1" dirty="0" smtClean="0"/>
            </a:br>
            <a:endParaRPr lang="fr-FR" sz="2000" b="1" i="1" dirty="0"/>
          </a:p>
        </p:txBody>
      </p:sp>
      <p:sp>
        <p:nvSpPr>
          <p:cNvPr id="5" name="Flèche droite 4"/>
          <p:cNvSpPr/>
          <p:nvPr/>
        </p:nvSpPr>
        <p:spPr>
          <a:xfrm>
            <a:off x="5500694" y="228599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500694" y="300037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500694" y="385762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500694" y="478632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6550223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(montage </a:t>
            </a:r>
            <a:r>
              <a:rPr lang="fr-FR" sz="1400" dirty="0"/>
              <a:t>d'une image ESO/Serge Brunier et d'une image NASA)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Notre Position</a:t>
            </a:r>
          </a:p>
        </p:txBody>
      </p:sp>
      <p:pic>
        <p:nvPicPr>
          <p:cNvPr id="3" name="Image 2" descr="grgalaxieSOLEI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ma_MW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48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43636" y="20716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14612" y="5429264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Le Soleil est une des nombreuses étoiles du disque de la Galaxie. Il est presque exactement dans le plan du disque, avec une distance au Centre Galactique de    28 000 années-lumière.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1428728" y="492919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4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Le centre Galactique est situé dans la constellation du Sagittaire</a:t>
            </a:r>
            <a:r>
              <a:rPr lang="fr-FR" sz="2000" b="1" i="1" dirty="0" smtClean="0"/>
              <a:t>.</a:t>
            </a:r>
          </a:p>
          <a:p>
            <a:endParaRPr lang="fr-FR" sz="2000" b="1" i="1" dirty="0"/>
          </a:p>
          <a:p>
            <a:r>
              <a:rPr lang="fr-FR" sz="2000" b="1" i="1" dirty="0" smtClean="0"/>
              <a:t> </a:t>
            </a:r>
            <a:r>
              <a:rPr lang="fr-FR" sz="2000" b="1" i="1" dirty="0"/>
              <a:t>Il est </a:t>
            </a:r>
            <a:r>
              <a:rPr lang="fr-FR" sz="2000" b="1" i="1" dirty="0" smtClean="0"/>
              <a:t>très </a:t>
            </a:r>
            <a:r>
              <a:rPr lang="fr-FR" sz="2000" b="1" i="1" dirty="0"/>
              <a:t>difficile </a:t>
            </a:r>
            <a:r>
              <a:rPr lang="fr-FR" sz="2000" b="1" i="1" dirty="0" smtClean="0"/>
              <a:t>de l’observer car de </a:t>
            </a:r>
            <a:r>
              <a:rPr lang="fr-FR" sz="2000" b="1" i="1" dirty="0"/>
              <a:t>nombreuses poussières absorbent la lumière visible qui peut nous provenir du Centre de la Voie Lactée</a:t>
            </a:r>
            <a:r>
              <a:rPr lang="fr-FR" sz="2000" b="1" i="1" dirty="0" smtClean="0"/>
              <a:t>.</a:t>
            </a:r>
          </a:p>
        </p:txBody>
      </p:sp>
      <p:pic>
        <p:nvPicPr>
          <p:cNvPr id="3" name="Image 2" descr="Centre_Galact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626"/>
            <a:ext cx="4786314" cy="4170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7752" y="4071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b="1" i="1" dirty="0" smtClean="0"/>
          </a:p>
          <a:p>
            <a:r>
              <a:rPr lang="fr-FR" b="1" i="1" dirty="0" smtClean="0"/>
              <a:t> Il faut donc l'observer aux longueurs d'ondes infrarouges ou radio qui sont beaucoup moins affectés par la poussière.</a:t>
            </a:r>
            <a:endParaRPr 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7622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 centre galactique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lka\Desktop\2008orbits_animfu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310208" cy="53102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57818" y="3714752"/>
            <a:ext cx="3786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Les astronomes ont observé le centre de la Galaxie durant plus de dix ans pour observer les mouvements propres des étoiles.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000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immense trou noir ??!!</a:t>
            </a:r>
            <a:endParaRPr lang="fr-FR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0800000" flipV="1">
            <a:off x="3000364" y="1571612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215074" y="1285860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L’étoile SO-2 montre une trajectoire très elliptique</a:t>
            </a:r>
            <a:endParaRPr lang="fr-FR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14282" y="628652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La masse nécessaire pour produire un telle orbite elliptique est très énorme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esars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8786874" cy="50720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7158" y="600076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UAI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mile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214554"/>
            <a:ext cx="4514609" cy="431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214282" y="0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  <a:cs typeface="AngsanaUPC" pitchFamily="18" charset="-34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6981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</a:t>
            </a:r>
            <a:endParaRPr lang="fr-FR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1428736"/>
            <a:ext cx="86439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Historique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la d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couverte de notre galaxie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Caract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ristiques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Notre position dans notre galaxie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centre</a:t>
            </a:r>
            <a:r>
              <a:rPr kumimoji="0" lang="fr-FR" sz="2400" b="1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galactique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normalizeH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baseline="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  <a:endParaRPr kumimoji="0" lang="fr-FR" sz="24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642910" y="1428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71472" y="2500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71472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642910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642910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Historique</a:t>
            </a:r>
            <a:endParaRPr lang="fr-FR" sz="6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 Voie Lact</a:t>
            </a:r>
            <a:r>
              <a:rPr lang="fr-FR" sz="2000" b="1" i="1" dirty="0" smtClean="0">
                <a:ea typeface="Calibri" pitchFamily="34" charset="0"/>
                <a:cs typeface="Arial" pitchFamily="34" charset="0"/>
              </a:rPr>
              <a:t>ée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est probablement la plus grande merveille du ciel nocturne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 4" descr="milky_way_es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7786742" cy="4929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3504" y="628652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Crédit : ESO/José Francisco Salgado)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Les anciennes civilisations ont toujours créé une mythologie autour de la Voie Lactée.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Image 3" descr="imag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8001210" cy="44291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20" y="57864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Pour l’Egypte ancienne la Voie Lactée était une rivière, une sorte de contre partie céleste du Nil.</a:t>
            </a:r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stumes-et-insignes-des-mandarins-dames-chinoises-auguste-racinet-1825-1893-le-costume-historique-chine-firmin-didot-paris-188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592933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Les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Japonais y voyaient comme une rivière du paradis</a:t>
            </a:r>
            <a:endParaRPr kumimoji="0" lang="fr-FR" sz="20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592933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Les Mayas y voyaient un chemin mystique que suivaient les âmes pour aller vers l’au-delà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erokee_village_by_casey62-d8qjf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5007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7220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715016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Une légende Cherokee raconte que la Voie Lactée est formée de farine de maïs éparpillée par un chien géant.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6438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Arial" pitchFamily="34" charset="0"/>
              </a:rPr>
              <a:t>Mais d’où vient le nom      « la Voie Lactée » ??</a:t>
            </a:r>
            <a:endParaRPr kumimoji="0" lang="fr-FR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pic>
        <p:nvPicPr>
          <p:cNvPr id="3" name="Image 2" descr="33686a41a6f827fbc19d62dcb0206c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429000"/>
            <a:ext cx="3290895" cy="305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488" y="507207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la </a:t>
            </a:r>
            <a:r>
              <a:rPr lang="fr-FR" b="1" i="1" dirty="0" smtClean="0"/>
              <a:t>mythologie </a:t>
            </a:r>
            <a:r>
              <a:rPr lang="fr-FR" b="1" i="1" dirty="0"/>
              <a:t>grecque </a:t>
            </a:r>
            <a:endParaRPr lang="fr-FR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715016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Le lait de la déesse Héra jaillit dans le ciel et y laissa une longue trainée blanchâtre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Image 5" descr="téléchargemen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28"/>
            <a:ext cx="4071966" cy="4572032"/>
          </a:xfrm>
          <a:prstGeom prst="rect">
            <a:avLst/>
          </a:prstGeom>
        </p:spPr>
      </p:pic>
      <p:pic>
        <p:nvPicPr>
          <p:cNvPr id="7" name="Image 6" descr="télécharg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71477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2302</TotalTime>
  <Words>434</Words>
  <Application>Microsoft Office PowerPoint</Application>
  <PresentationFormat>Affichage à l'écran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Technique</vt:lpstr>
      <vt:lpstr>La Voie Lactée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voie lactée</dc:title>
  <dc:creator>Molka</dc:creator>
  <cp:lastModifiedBy>Molka</cp:lastModifiedBy>
  <cp:revision>66</cp:revision>
  <dcterms:created xsi:type="dcterms:W3CDTF">2016-03-31T16:04:16Z</dcterms:created>
  <dcterms:modified xsi:type="dcterms:W3CDTF">2016-04-02T06:27:08Z</dcterms:modified>
</cp:coreProperties>
</file>