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8" r:id="rId14"/>
    <p:sldId id="269" r:id="rId15"/>
    <p:sldId id="270" r:id="rId16"/>
    <p:sldId id="271" r:id="rId17"/>
    <p:sldId id="272" r:id="rId18"/>
    <p:sldId id="273" r:id="rId19"/>
    <p:sldId id="275" r:id="rId20"/>
    <p:sldId id="276"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33"/>
    <a:srgbClr val="FFCCCC"/>
    <a:srgbClr val="F8F8F8"/>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24"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31/03/2016</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31/03/2016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31/03/2016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31/03/2016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31/03/2016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31/03/2016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31/03/2016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31/03/2016</a:t>
            </a:fld>
            <a:endParaRPr lang="fr-BE"/>
          </a:p>
        </p:txBody>
      </p:sp>
      <p:sp>
        <p:nvSpPr>
          <p:cNvPr id="8" name="Espace réservé du numéro de diapositive 7"/>
          <p:cNvSpPr>
            <a:spLocks noGrp="1"/>
          </p:cNvSpPr>
          <p:nvPr>
            <p:ph type="sldNum" sz="quarter" idx="11"/>
          </p:nvPr>
        </p:nvSpPr>
        <p:spPr/>
        <p:txBody>
          <a:bodyPr/>
          <a:lstStyle/>
          <a:p>
            <a:fld id="{CF4668DC-857F-487D-BFFA-8C0CA5037977}" type="slidenum">
              <a:rPr lang="fr-BE" smtClean="0"/>
              <a:pPr/>
              <a:t>‹N°›</a:t>
            </a:fld>
            <a:endParaRPr lang="fr-BE"/>
          </a:p>
        </p:txBody>
      </p:sp>
      <p:sp>
        <p:nvSpPr>
          <p:cNvPr id="9" name="Espace réservé du pied de page 8"/>
          <p:cNvSpPr>
            <a:spLocks noGrp="1"/>
          </p:cNvSpPr>
          <p:nvPr>
            <p:ph type="ftr" sz="quarter" idx="12"/>
          </p:nvPr>
        </p:nvSpPr>
        <p:spPr/>
        <p:txBody>
          <a:bodyPr/>
          <a:lstStyle/>
          <a:p>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31/03/2016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31/03/2016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156448" y="6422064"/>
            <a:ext cx="762000" cy="365125"/>
          </a:xfrm>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AA309A6D-C09C-4548-B29A-6CF363A7E532}" type="datetimeFigureOut">
              <a:rPr lang="fr-FR" smtClean="0"/>
              <a:pPr/>
              <a:t>31/03/2016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A309A6D-C09C-4548-B29A-6CF363A7E532}" type="datetimeFigureOut">
              <a:rPr lang="fr-FR" smtClean="0"/>
              <a:pPr/>
              <a:t>31/03/2016</a:t>
            </a:fld>
            <a:endParaRPr lang="fr-BE"/>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BE"/>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1928802"/>
            <a:ext cx="8143464" cy="2571768"/>
          </a:xfrm>
        </p:spPr>
        <p:txBody>
          <a:bodyPr>
            <a:normAutofit/>
          </a:bodyPr>
          <a:lstStyle/>
          <a:p>
            <a:pPr algn="ctr"/>
            <a:r>
              <a:rPr sz="3600" b="0" smtClean="0">
                <a:solidFill>
                  <a:srgbClr val="FFFF00"/>
                </a:solidFill>
              </a:rPr>
              <a:t>Meteorites:</a:t>
            </a:r>
            <a:br>
              <a:rPr sz="3600" b="0" smtClean="0">
                <a:solidFill>
                  <a:srgbClr val="FFFF00"/>
                </a:solidFill>
              </a:rPr>
            </a:br>
            <a:r>
              <a:rPr sz="3600" b="0" smtClean="0">
                <a:solidFill>
                  <a:srgbClr val="FFFF00"/>
                </a:solidFill>
              </a:rPr>
              <a:t>Introduction to methods</a:t>
            </a:r>
            <a:br>
              <a:rPr sz="3600" b="0" smtClean="0">
                <a:solidFill>
                  <a:srgbClr val="FFFF00"/>
                </a:solidFill>
              </a:rPr>
            </a:br>
            <a:r>
              <a:rPr sz="3600" b="0" smtClean="0">
                <a:solidFill>
                  <a:srgbClr val="FFFF00"/>
                </a:solidFill>
              </a:rPr>
              <a:t>Identification and classification</a:t>
            </a:r>
            <a:r>
              <a:rPr sz="3600" b="0" smtClean="0"/>
              <a:t/>
            </a:r>
            <a:br>
              <a:rPr sz="3600" b="0" smtClean="0"/>
            </a:br>
            <a:endParaRPr lang="fr-FR" sz="3600" dirty="0">
              <a:solidFill>
                <a:srgbClr val="FFFF00"/>
              </a:solidFill>
            </a:endParaRPr>
          </a:p>
        </p:txBody>
      </p:sp>
      <p:sp>
        <p:nvSpPr>
          <p:cNvPr id="3" name="Sous-titre 2"/>
          <p:cNvSpPr>
            <a:spLocks noGrp="1"/>
          </p:cNvSpPr>
          <p:nvPr>
            <p:ph type="subTitle" idx="1"/>
          </p:nvPr>
        </p:nvSpPr>
        <p:spPr>
          <a:xfrm>
            <a:off x="500034" y="4286256"/>
            <a:ext cx="8068040" cy="1884188"/>
          </a:xfrm>
        </p:spPr>
        <p:txBody>
          <a:bodyPr/>
          <a:lstStyle/>
          <a:p>
            <a:pPr algn="l"/>
            <a:r>
              <a:rPr lang="fr-FR" dirty="0" smtClean="0">
                <a:solidFill>
                  <a:schemeClr val="accent1">
                    <a:lumMod val="20000"/>
                    <a:lumOff val="80000"/>
                  </a:schemeClr>
                </a:solidFill>
              </a:rPr>
              <a:t>EL YAZIDI </a:t>
            </a:r>
            <a:r>
              <a:rPr lang="fr-FR" dirty="0" err="1" smtClean="0">
                <a:solidFill>
                  <a:schemeClr val="accent1">
                    <a:lumMod val="20000"/>
                    <a:lumOff val="80000"/>
                  </a:schemeClr>
                </a:solidFill>
              </a:rPr>
              <a:t>Mayssa</a:t>
            </a:r>
            <a:r>
              <a:rPr lang="fr-FR" dirty="0" smtClean="0">
                <a:solidFill>
                  <a:schemeClr val="accent1">
                    <a:lumMod val="20000"/>
                    <a:lumOff val="80000"/>
                  </a:schemeClr>
                </a:solidFill>
              </a:rPr>
              <a:t> </a:t>
            </a:r>
          </a:p>
          <a:p>
            <a:pPr algn="l"/>
            <a:r>
              <a:rPr lang="fr-FR" dirty="0" smtClean="0">
                <a:solidFill>
                  <a:schemeClr val="accent1">
                    <a:lumMod val="20000"/>
                    <a:lumOff val="80000"/>
                  </a:schemeClr>
                </a:solidFill>
              </a:rPr>
              <a:t>Le 31/03/2016 – </a:t>
            </a:r>
            <a:r>
              <a:rPr lang="fr-FR" dirty="0" err="1" smtClean="0">
                <a:solidFill>
                  <a:schemeClr val="accent1">
                    <a:lumMod val="20000"/>
                    <a:lumOff val="80000"/>
                  </a:schemeClr>
                </a:solidFill>
              </a:rPr>
              <a:t>Kélibia</a:t>
            </a:r>
            <a:r>
              <a:rPr lang="fr-FR" dirty="0" smtClean="0">
                <a:solidFill>
                  <a:schemeClr val="accent1">
                    <a:lumMod val="20000"/>
                    <a:lumOff val="80000"/>
                  </a:schemeClr>
                </a:solidFill>
              </a:rPr>
              <a:t> </a:t>
            </a:r>
            <a:endParaRPr lang="fr-FR" dirty="0">
              <a:solidFill>
                <a:schemeClr val="accent1">
                  <a:lumMod val="20000"/>
                  <a:lumOff val="80000"/>
                </a:schemeClr>
              </a:solidFill>
            </a:endParaRPr>
          </a:p>
        </p:txBody>
      </p:sp>
      <p:pic>
        <p:nvPicPr>
          <p:cNvPr id="4" name="Image 3" descr="12821581_10205217298025843_5186446364948871278_n.jpg"/>
          <p:cNvPicPr>
            <a:picLocks noChangeAspect="1"/>
          </p:cNvPicPr>
          <p:nvPr/>
        </p:nvPicPr>
        <p:blipFill>
          <a:blip r:embed="rId2" cstate="print"/>
          <a:stretch>
            <a:fillRect/>
          </a:stretch>
        </p:blipFill>
        <p:spPr>
          <a:xfrm>
            <a:off x="3500430" y="285728"/>
            <a:ext cx="1676096"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descr="0-7d81dae1a1.jpg"/>
          <p:cNvPicPr>
            <a:picLocks noChangeAspect="1"/>
          </p:cNvPicPr>
          <p:nvPr/>
        </p:nvPicPr>
        <p:blipFill>
          <a:blip r:embed="rId3" cstate="print"/>
          <a:stretch>
            <a:fillRect/>
          </a:stretch>
        </p:blipFill>
        <p:spPr>
          <a:xfrm>
            <a:off x="428596" y="214290"/>
            <a:ext cx="1357322" cy="1332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p:cNvPicPr/>
          <p:nvPr/>
        </p:nvPicPr>
        <p:blipFill>
          <a:blip r:embed="rId4" cstate="print"/>
          <a:srcRect l="17326" t="9607" r="21032" b="10108"/>
          <a:stretch>
            <a:fillRect/>
          </a:stretch>
        </p:blipFill>
        <p:spPr bwMode="auto">
          <a:xfrm>
            <a:off x="7215206" y="214290"/>
            <a:ext cx="1285884"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5"/>
          <a:srcRect/>
          <a:stretch>
            <a:fillRect/>
          </a:stretch>
        </p:blipFill>
        <p:spPr bwMode="auto">
          <a:xfrm>
            <a:off x="0" y="4357694"/>
            <a:ext cx="9144000" cy="73652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4786346" cy="5697559"/>
          </a:xfrm>
        </p:spPr>
        <p:txBody>
          <a:bodyPr>
            <a:normAutofit/>
          </a:bodyPr>
          <a:lstStyle/>
          <a:p>
            <a:pPr>
              <a:buNone/>
            </a:pPr>
            <a:r>
              <a:rPr lang="fr-FR" sz="3200" b="1" dirty="0" smtClean="0">
                <a:solidFill>
                  <a:srgbClr val="FFFF00"/>
                </a:solidFill>
              </a:rPr>
              <a:t>The </a:t>
            </a:r>
            <a:r>
              <a:rPr lang="fr-FR" sz="3200" b="1" dirty="0" err="1" smtClean="0">
                <a:solidFill>
                  <a:srgbClr val="FFFF00"/>
                </a:solidFill>
              </a:rPr>
              <a:t>stony</a:t>
            </a:r>
            <a:r>
              <a:rPr lang="fr-FR" sz="3200" b="1" dirty="0" smtClean="0">
                <a:solidFill>
                  <a:srgbClr val="FFFF00"/>
                </a:solidFill>
              </a:rPr>
              <a:t>  </a:t>
            </a:r>
          </a:p>
          <a:p>
            <a:pPr>
              <a:buNone/>
            </a:pPr>
            <a:r>
              <a:rPr lang="fr-FR" sz="1600" b="1" dirty="0" smtClean="0">
                <a:solidFill>
                  <a:srgbClr val="FFFF00"/>
                </a:solidFill>
              </a:rPr>
              <a:t>    </a:t>
            </a:r>
            <a:r>
              <a:rPr lang="fr-FR" sz="1600" dirty="0" smtClean="0">
                <a:solidFill>
                  <a:schemeClr val="accent1">
                    <a:lumMod val="20000"/>
                    <a:lumOff val="80000"/>
                  </a:schemeClr>
                </a:solidFill>
              </a:rPr>
              <a:t>(92% of </a:t>
            </a:r>
            <a:r>
              <a:rPr lang="fr-FR" sz="1600" dirty="0" err="1" smtClean="0"/>
              <a:t>meteorites</a:t>
            </a:r>
            <a:r>
              <a:rPr lang="fr-FR" sz="1600" dirty="0" smtClean="0">
                <a:solidFill>
                  <a:schemeClr val="accent1">
                    <a:lumMod val="20000"/>
                    <a:lumOff val="80000"/>
                  </a:schemeClr>
                </a:solidFill>
              </a:rPr>
              <a:t>) </a:t>
            </a:r>
          </a:p>
          <a:p>
            <a:pPr>
              <a:buNone/>
            </a:pPr>
            <a:endParaRPr lang="fr-FR" sz="1600" b="1" dirty="0" smtClean="0">
              <a:solidFill>
                <a:srgbClr val="FFFF00"/>
              </a:solidFill>
            </a:endParaRPr>
          </a:p>
          <a:p>
            <a:pPr>
              <a:buNone/>
            </a:pPr>
            <a:endParaRPr lang="fr-FR" sz="1600" b="1" dirty="0" smtClean="0">
              <a:solidFill>
                <a:srgbClr val="FFFF00"/>
              </a:solidFill>
            </a:endParaRPr>
          </a:p>
          <a:p>
            <a:r>
              <a:rPr lang="en-US" sz="1600" dirty="0" smtClean="0"/>
              <a:t>Consisting mainly of silicates.</a:t>
            </a:r>
          </a:p>
          <a:p>
            <a:endParaRPr lang="en-US" sz="1600" dirty="0" smtClean="0"/>
          </a:p>
          <a:p>
            <a:endParaRPr lang="en-US" sz="1600" dirty="0" smtClean="0"/>
          </a:p>
          <a:p>
            <a:pPr>
              <a:buNone/>
            </a:pPr>
            <a:endParaRPr lang="en-US" sz="1600" dirty="0" smtClean="0"/>
          </a:p>
          <a:p>
            <a:pPr>
              <a:buNone/>
            </a:pPr>
            <a:r>
              <a:rPr lang="en-US" sz="1600" dirty="0" smtClean="0"/>
              <a:t>There are two kinds:</a:t>
            </a:r>
          </a:p>
          <a:p>
            <a:pPr>
              <a:buNone/>
            </a:pPr>
            <a:r>
              <a:rPr lang="en-US" sz="1600" dirty="0" smtClean="0"/>
              <a:t>       * </a:t>
            </a:r>
            <a:r>
              <a:rPr lang="en-US" sz="1600" dirty="0" err="1" smtClean="0">
                <a:solidFill>
                  <a:srgbClr val="00FF00"/>
                </a:solidFill>
              </a:rPr>
              <a:t>Chondrites</a:t>
            </a:r>
            <a:r>
              <a:rPr lang="en-US" sz="1600" dirty="0" smtClean="0"/>
              <a:t> (formed </a:t>
            </a:r>
            <a:r>
              <a:rPr lang="en-US" sz="1600" dirty="0" err="1" smtClean="0"/>
              <a:t>chondrules</a:t>
            </a:r>
            <a:r>
              <a:rPr lang="en-US" sz="1600" dirty="0" smtClean="0"/>
              <a:t>)</a:t>
            </a:r>
          </a:p>
          <a:p>
            <a:pPr>
              <a:buNone/>
            </a:pPr>
            <a:r>
              <a:rPr lang="en-US" sz="1600" dirty="0" smtClean="0"/>
              <a:t>       * </a:t>
            </a:r>
            <a:r>
              <a:rPr lang="en-US" sz="1600" dirty="0" err="1" smtClean="0">
                <a:solidFill>
                  <a:srgbClr val="00FF00"/>
                </a:solidFill>
              </a:rPr>
              <a:t>Achondrites</a:t>
            </a:r>
            <a:r>
              <a:rPr lang="en-US" sz="1600" dirty="0" smtClean="0"/>
              <a:t> (which have no </a:t>
            </a:r>
            <a:r>
              <a:rPr lang="en-US" sz="1600" dirty="0" err="1" smtClean="0"/>
              <a:t>chondrules</a:t>
            </a:r>
            <a:r>
              <a:rPr lang="en-US" sz="1600" dirty="0" smtClean="0"/>
              <a:t>)</a:t>
            </a:r>
          </a:p>
          <a:p>
            <a:pPr>
              <a:buNone/>
            </a:pPr>
            <a:r>
              <a:rPr lang="en-US" sz="1600" dirty="0" smtClean="0"/>
              <a:t/>
            </a:r>
            <a:br>
              <a:rPr lang="en-US" sz="1600" dirty="0" smtClean="0"/>
            </a:br>
            <a:endParaRPr lang="fr-FR" sz="1600" dirty="0" smtClean="0">
              <a:solidFill>
                <a:schemeClr val="accent1">
                  <a:lumMod val="20000"/>
                  <a:lumOff val="80000"/>
                </a:schemeClr>
              </a:solidFill>
            </a:endParaRPr>
          </a:p>
          <a:p>
            <a:pPr>
              <a:buNone/>
            </a:pPr>
            <a:endParaRPr lang="fr-FR" sz="1600" dirty="0" smtClean="0">
              <a:solidFill>
                <a:schemeClr val="accent1">
                  <a:lumMod val="20000"/>
                  <a:lumOff val="80000"/>
                </a:schemeClr>
              </a:solidFill>
            </a:endParaRPr>
          </a:p>
          <a:p>
            <a:pPr>
              <a:buNone/>
            </a:pPr>
            <a:endParaRPr lang="fr-FR" sz="1600" dirty="0" smtClean="0">
              <a:solidFill>
                <a:schemeClr val="accent1">
                  <a:lumMod val="20000"/>
                  <a:lumOff val="80000"/>
                </a:schemeClr>
              </a:solidFill>
            </a:endParaRPr>
          </a:p>
          <a:p>
            <a:pPr>
              <a:buNone/>
            </a:pPr>
            <a:endParaRPr lang="fr-FR" sz="1600" dirty="0" smtClean="0">
              <a:solidFill>
                <a:schemeClr val="accent1">
                  <a:lumMod val="20000"/>
                  <a:lumOff val="80000"/>
                </a:schemeClr>
              </a:solidFill>
            </a:endParaRPr>
          </a:p>
        </p:txBody>
      </p:sp>
      <p:pic>
        <p:nvPicPr>
          <p:cNvPr id="4" name="Image 3" descr="http://allmeteorite.com/files/L-aigle.jpg"/>
          <p:cNvPicPr/>
          <p:nvPr/>
        </p:nvPicPr>
        <p:blipFill>
          <a:blip r:embed="rId2"/>
          <a:srcRect/>
          <a:stretch>
            <a:fillRect/>
          </a:stretch>
        </p:blipFill>
        <p:spPr bwMode="auto">
          <a:xfrm>
            <a:off x="4929190" y="714356"/>
            <a:ext cx="4071966" cy="471490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186766" cy="5697559"/>
          </a:xfrm>
        </p:spPr>
        <p:txBody>
          <a:bodyPr/>
          <a:lstStyle/>
          <a:p>
            <a:pPr>
              <a:buNone/>
            </a:pPr>
            <a:r>
              <a:rPr lang="en-US" sz="3200" dirty="0" err="1" smtClean="0">
                <a:solidFill>
                  <a:srgbClr val="FFFF00"/>
                </a:solidFill>
              </a:rPr>
              <a:t>Chondrites</a:t>
            </a:r>
            <a:r>
              <a:rPr lang="en-US" sz="3200" dirty="0" smtClean="0">
                <a:solidFill>
                  <a:srgbClr val="FFFF00"/>
                </a:solidFill>
              </a:rPr>
              <a:t>:</a:t>
            </a:r>
            <a:r>
              <a:rPr lang="en-US" sz="1600" dirty="0" smtClean="0"/>
              <a:t> the most abundant observed falls (84%)</a:t>
            </a:r>
            <a:endParaRPr lang="fr-FR" sz="1600" dirty="0" smtClean="0">
              <a:solidFill>
                <a:schemeClr val="bg2">
                  <a:lumMod val="10000"/>
                  <a:lumOff val="90000"/>
                </a:schemeClr>
              </a:solidFill>
            </a:endParaRPr>
          </a:p>
          <a:p>
            <a:pPr>
              <a:buNone/>
            </a:pPr>
            <a:endParaRPr lang="fr-FR" sz="1600" b="1" dirty="0" smtClean="0">
              <a:solidFill>
                <a:schemeClr val="bg2">
                  <a:lumMod val="10000"/>
                  <a:lumOff val="90000"/>
                </a:schemeClr>
              </a:solidFill>
            </a:endParaRPr>
          </a:p>
          <a:p>
            <a:pPr>
              <a:buNone/>
            </a:pPr>
            <a:endParaRPr lang="fr-FR" sz="1600" b="1" dirty="0" smtClean="0">
              <a:solidFill>
                <a:schemeClr val="bg2">
                  <a:lumMod val="10000"/>
                  <a:lumOff val="90000"/>
                </a:schemeClr>
              </a:solidFill>
            </a:endParaRPr>
          </a:p>
          <a:p>
            <a:pPr>
              <a:buNone/>
            </a:pPr>
            <a:r>
              <a:rPr lang="fr-FR" sz="1600" b="1" dirty="0" smtClean="0">
                <a:solidFill>
                  <a:srgbClr val="FFCCCC"/>
                </a:solidFill>
              </a:rPr>
              <a:t>1-</a:t>
            </a:r>
            <a:r>
              <a:rPr lang="en-US" sz="1600" b="1" dirty="0" smtClean="0">
                <a:solidFill>
                  <a:srgbClr val="FFCCCC"/>
                </a:solidFill>
              </a:rPr>
              <a:t>Ordinary </a:t>
            </a:r>
            <a:r>
              <a:rPr lang="en-US" sz="1600" b="1" dirty="0" err="1" smtClean="0">
                <a:solidFill>
                  <a:srgbClr val="FFCCCC"/>
                </a:solidFill>
              </a:rPr>
              <a:t>chondrites</a:t>
            </a:r>
            <a:r>
              <a:rPr lang="en-US" sz="1600" b="1" dirty="0" smtClean="0">
                <a:solidFill>
                  <a:srgbClr val="FFCCCC"/>
                </a:solidFill>
              </a:rPr>
              <a:t> </a:t>
            </a:r>
            <a:r>
              <a:rPr lang="en-US" sz="1600" dirty="0" smtClean="0"/>
              <a:t>(Groups H, L and LL) alone represent 80% of the meteorites discovered on Earth.</a:t>
            </a:r>
          </a:p>
          <a:p>
            <a:pPr>
              <a:buNone/>
            </a:pPr>
            <a:r>
              <a:rPr lang="en-US" sz="1600" dirty="0" smtClean="0"/>
              <a:t>      They consist of small beads called </a:t>
            </a:r>
            <a:r>
              <a:rPr lang="en-US" sz="1600" dirty="0" err="1" smtClean="0"/>
              <a:t>chondrules</a:t>
            </a:r>
            <a:r>
              <a:rPr lang="en-US" sz="1600" dirty="0" smtClean="0"/>
              <a:t> which are accumulated together.</a:t>
            </a: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b="1" dirty="0" smtClean="0">
              <a:solidFill>
                <a:srgbClr val="FFCCCC"/>
              </a:solidFill>
            </a:endParaRPr>
          </a:p>
        </p:txBody>
      </p:sp>
      <p:pic>
        <p:nvPicPr>
          <p:cNvPr id="9" name="Picture 2"/>
          <p:cNvPicPr>
            <a:picLocks noChangeAspect="1" noChangeArrowheads="1"/>
          </p:cNvPicPr>
          <p:nvPr/>
        </p:nvPicPr>
        <p:blipFill>
          <a:blip r:embed="rId2"/>
          <a:srcRect/>
          <a:stretch>
            <a:fillRect/>
          </a:stretch>
        </p:blipFill>
        <p:spPr bwMode="auto">
          <a:xfrm>
            <a:off x="2000232" y="2857496"/>
            <a:ext cx="4913726" cy="1823251"/>
          </a:xfrm>
          <a:prstGeom prst="rect">
            <a:avLst/>
          </a:prstGeom>
          <a:noFill/>
          <a:ln w="9525">
            <a:noFill/>
            <a:miter lim="800000"/>
            <a:headEnd/>
            <a:tailEnd/>
          </a:ln>
          <a:effectLst/>
        </p:spPr>
      </p:pic>
      <p:pic>
        <p:nvPicPr>
          <p:cNvPr id="3076" name="Picture 4" descr="http://www.astrosurf.com/toussaint/dossiers/meteorites/pultusk.jpg"/>
          <p:cNvPicPr>
            <a:picLocks noChangeAspect="1" noChangeArrowheads="1"/>
          </p:cNvPicPr>
          <p:nvPr/>
        </p:nvPicPr>
        <p:blipFill>
          <a:blip r:embed="rId3"/>
          <a:srcRect/>
          <a:stretch>
            <a:fillRect/>
          </a:stretch>
        </p:blipFill>
        <p:spPr bwMode="auto">
          <a:xfrm>
            <a:off x="214282" y="4857760"/>
            <a:ext cx="2285984" cy="1712348"/>
          </a:xfrm>
          <a:prstGeom prst="rect">
            <a:avLst/>
          </a:prstGeom>
          <a:noFill/>
        </p:spPr>
      </p:pic>
      <p:sp>
        <p:nvSpPr>
          <p:cNvPr id="11" name="ZoneTexte 10"/>
          <p:cNvSpPr txBox="1"/>
          <p:nvPr/>
        </p:nvSpPr>
        <p:spPr>
          <a:xfrm>
            <a:off x="2500298" y="5357826"/>
            <a:ext cx="4143404" cy="338554"/>
          </a:xfrm>
          <a:prstGeom prst="rect">
            <a:avLst/>
          </a:prstGeom>
          <a:noFill/>
        </p:spPr>
        <p:txBody>
          <a:bodyPr wrap="square" rtlCol="0">
            <a:spAutoFit/>
          </a:bodyPr>
          <a:lstStyle/>
          <a:p>
            <a:r>
              <a:rPr lang="fr-FR" sz="1600" b="1" dirty="0" err="1" smtClean="0">
                <a:solidFill>
                  <a:srgbClr val="00FF00"/>
                </a:solidFill>
              </a:rPr>
              <a:t>Pultusk</a:t>
            </a:r>
            <a:r>
              <a:rPr lang="fr-FR" sz="1600" b="1" dirty="0" smtClean="0">
                <a:solidFill>
                  <a:srgbClr val="00FF00"/>
                </a:solidFill>
              </a:rPr>
              <a:t> </a:t>
            </a:r>
            <a:r>
              <a:rPr lang="fr-FR" sz="1600" b="1" dirty="0" err="1" smtClean="0">
                <a:solidFill>
                  <a:srgbClr val="00FF00"/>
                </a:solidFill>
              </a:rPr>
              <a:t>Meteorites</a:t>
            </a:r>
            <a:endParaRPr lang="fr-FR" sz="1600" dirty="0">
              <a:solidFill>
                <a:srgbClr val="00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357158" y="714356"/>
            <a:ext cx="5602079" cy="5708785"/>
          </a:xfrm>
          <a:prstGeom prst="rect">
            <a:avLst/>
          </a:prstGeom>
          <a:noFill/>
          <a:ln w="9525">
            <a:noFill/>
            <a:miter lim="800000"/>
            <a:headEnd/>
            <a:tailEnd/>
          </a:ln>
          <a:effectLst/>
        </p:spPr>
      </p:pic>
      <p:sp>
        <p:nvSpPr>
          <p:cNvPr id="5" name="ZoneTexte 4"/>
          <p:cNvSpPr txBox="1"/>
          <p:nvPr/>
        </p:nvSpPr>
        <p:spPr>
          <a:xfrm>
            <a:off x="428596" y="285728"/>
            <a:ext cx="4643470" cy="646331"/>
          </a:xfrm>
          <a:prstGeom prst="rect">
            <a:avLst/>
          </a:prstGeom>
          <a:noFill/>
        </p:spPr>
        <p:txBody>
          <a:bodyPr wrap="square" rtlCol="0">
            <a:spAutoFit/>
          </a:bodyPr>
          <a:lstStyle/>
          <a:p>
            <a:r>
              <a:rPr lang="fr-FR" b="1" dirty="0" smtClean="0">
                <a:solidFill>
                  <a:srgbClr val="FF9933"/>
                </a:solidFill>
              </a:rPr>
              <a:t>2- </a:t>
            </a:r>
            <a:r>
              <a:rPr lang="fr-FR" b="1" dirty="0" err="1" smtClean="0">
                <a:solidFill>
                  <a:srgbClr val="FF9933"/>
                </a:solidFill>
              </a:rPr>
              <a:t>Carbonaceous</a:t>
            </a:r>
            <a:r>
              <a:rPr lang="fr-FR" b="1" dirty="0" smtClean="0">
                <a:solidFill>
                  <a:srgbClr val="FF9933"/>
                </a:solidFill>
              </a:rPr>
              <a:t> chondrites (Group C) </a:t>
            </a:r>
          </a:p>
          <a:p>
            <a:endParaRPr lang="fr-FR" dirty="0"/>
          </a:p>
        </p:txBody>
      </p:sp>
      <p:pic>
        <p:nvPicPr>
          <p:cNvPr id="4100" name="Picture 4" descr="http://www.carionmineraux.com/meteorite/meteorites_mars_2015/meteorite-allende-1b_small.jpg"/>
          <p:cNvPicPr>
            <a:picLocks noChangeAspect="1" noChangeArrowheads="1"/>
          </p:cNvPicPr>
          <p:nvPr/>
        </p:nvPicPr>
        <p:blipFill>
          <a:blip r:embed="rId3"/>
          <a:srcRect l="30844" r="20454"/>
          <a:stretch>
            <a:fillRect/>
          </a:stretch>
        </p:blipFill>
        <p:spPr bwMode="auto">
          <a:xfrm>
            <a:off x="6715140" y="1000108"/>
            <a:ext cx="2143140" cy="2933701"/>
          </a:xfrm>
          <a:prstGeom prst="rect">
            <a:avLst/>
          </a:prstGeom>
          <a:noFill/>
        </p:spPr>
      </p:pic>
      <p:sp>
        <p:nvSpPr>
          <p:cNvPr id="7" name="ZoneTexte 6"/>
          <p:cNvSpPr txBox="1"/>
          <p:nvPr/>
        </p:nvSpPr>
        <p:spPr>
          <a:xfrm>
            <a:off x="6286512" y="4143380"/>
            <a:ext cx="2857488" cy="830997"/>
          </a:xfrm>
          <a:prstGeom prst="rect">
            <a:avLst/>
          </a:prstGeom>
          <a:noFill/>
        </p:spPr>
        <p:txBody>
          <a:bodyPr wrap="square" rtlCol="0">
            <a:spAutoFit/>
          </a:bodyPr>
          <a:lstStyle/>
          <a:p>
            <a:r>
              <a:rPr lang="fr-FR" sz="1600" b="1" cap="all" dirty="0" smtClean="0">
                <a:solidFill>
                  <a:srgbClr val="00FF00"/>
                </a:solidFill>
              </a:rPr>
              <a:t>ALLENDE</a:t>
            </a:r>
            <a:r>
              <a:rPr lang="fr-FR" sz="1600" b="1" dirty="0" smtClean="0">
                <a:solidFill>
                  <a:srgbClr val="00FF00"/>
                </a:solidFill>
              </a:rPr>
              <a:t> </a:t>
            </a:r>
            <a:r>
              <a:rPr lang="fr-FR" sz="1600" b="1" cap="all" dirty="0" smtClean="0">
                <a:solidFill>
                  <a:srgbClr val="00FF00"/>
                </a:solidFill>
              </a:rPr>
              <a:t>METORITE </a:t>
            </a:r>
            <a:r>
              <a:rPr lang="fr-FR" sz="1600" b="1" dirty="0" smtClean="0">
                <a:solidFill>
                  <a:srgbClr val="00FF00"/>
                </a:solidFill>
              </a:rPr>
              <a:t/>
            </a:r>
            <a:br>
              <a:rPr lang="fr-FR" sz="1600" b="1" dirty="0" smtClean="0">
                <a:solidFill>
                  <a:srgbClr val="00FF00"/>
                </a:solidFill>
              </a:rPr>
            </a:br>
            <a:r>
              <a:rPr lang="fr-FR" sz="1600" b="1" dirty="0" smtClean="0">
                <a:solidFill>
                  <a:srgbClr val="00FF00"/>
                </a:solidFill>
              </a:rPr>
              <a:t>Dim: 2,5x2,2x0,2 cm / </a:t>
            </a:r>
          </a:p>
          <a:p>
            <a:r>
              <a:rPr lang="fr-FR" sz="1600" b="1" dirty="0" smtClean="0">
                <a:solidFill>
                  <a:srgbClr val="00FF00"/>
                </a:solidFill>
              </a:rPr>
              <a:t>Poids: 2,56g</a:t>
            </a:r>
            <a:endParaRPr lang="fr-FR" sz="1600" b="1" dirty="0">
              <a:solidFill>
                <a:srgbClr val="00FF00"/>
              </a:solidFill>
            </a:endParaRPr>
          </a:p>
        </p:txBody>
      </p:sp>
      <p:sp>
        <p:nvSpPr>
          <p:cNvPr id="6" name="ZoneTexte 5"/>
          <p:cNvSpPr txBox="1"/>
          <p:nvPr/>
        </p:nvSpPr>
        <p:spPr>
          <a:xfrm>
            <a:off x="0" y="6396335"/>
            <a:ext cx="8715436" cy="923330"/>
          </a:xfrm>
          <a:prstGeom prst="rect">
            <a:avLst/>
          </a:prstGeom>
          <a:noFill/>
        </p:spPr>
        <p:txBody>
          <a:bodyPr wrap="square" rtlCol="0">
            <a:spAutoFit/>
          </a:bodyPr>
          <a:lstStyle/>
          <a:p>
            <a:r>
              <a:rPr lang="en-US" b="1" dirty="0" smtClean="0">
                <a:solidFill>
                  <a:srgbClr val="FFFF00"/>
                </a:solidFill>
              </a:rPr>
              <a:t>(Chart with classification, characteristics and falls reference)</a:t>
            </a:r>
          </a:p>
          <a:p>
            <a:r>
              <a:rPr lang="en-US" dirty="0" smtClean="0"/>
              <a:t/>
            </a:r>
            <a:br>
              <a:rPr lang="en-US" dirty="0" smtClean="0"/>
            </a:b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043890" cy="5929354"/>
          </a:xfrm>
        </p:spPr>
        <p:txBody>
          <a:bodyPr/>
          <a:lstStyle/>
          <a:p>
            <a:pPr>
              <a:buNone/>
            </a:pPr>
            <a:r>
              <a:rPr lang="fr-FR" sz="3200" dirty="0" smtClean="0">
                <a:solidFill>
                  <a:srgbClr val="FFFF00"/>
                </a:solidFill>
              </a:rPr>
              <a:t>The Achondrite: 8%</a:t>
            </a:r>
          </a:p>
          <a:p>
            <a:r>
              <a:rPr lang="en-US" sz="1600" dirty="0" smtClean="0"/>
              <a:t>Devoid of </a:t>
            </a:r>
            <a:r>
              <a:rPr lang="en-US" sz="1600" dirty="0" err="1" smtClean="0"/>
              <a:t>chondrules</a:t>
            </a:r>
            <a:r>
              <a:rPr lang="en-US" sz="1600" dirty="0" smtClean="0"/>
              <a:t>.</a:t>
            </a:r>
          </a:p>
          <a:p>
            <a:r>
              <a:rPr lang="en-US" sz="1600" dirty="0" smtClean="0"/>
              <a:t>Essentially silicate.</a:t>
            </a:r>
          </a:p>
          <a:p>
            <a:r>
              <a:rPr lang="en-US" sz="1600" dirty="0" smtClean="0"/>
              <a:t>Classified according to their calcium content.</a:t>
            </a:r>
          </a:p>
          <a:p>
            <a:r>
              <a:rPr lang="en-US" sz="1600" dirty="0" smtClean="0"/>
              <a:t>Most to resemble terrestrial rocks.</a:t>
            </a:r>
          </a:p>
          <a:p>
            <a:pPr>
              <a:buNone/>
            </a:pPr>
            <a:endParaRPr lang="en-US" sz="1600" dirty="0" smtClean="0"/>
          </a:p>
          <a:p>
            <a:r>
              <a:rPr lang="en-US" sz="1600" b="1" dirty="0" smtClean="0">
                <a:solidFill>
                  <a:srgbClr val="FFC000"/>
                </a:solidFill>
              </a:rPr>
              <a:t>The HED group: </a:t>
            </a:r>
            <a:r>
              <a:rPr lang="en-US" sz="1600" dirty="0" smtClean="0"/>
              <a:t>the largest number of </a:t>
            </a:r>
            <a:r>
              <a:rPr lang="en-US" sz="1600" dirty="0" err="1" smtClean="0"/>
              <a:t>Achondrites</a:t>
            </a:r>
            <a:r>
              <a:rPr lang="en-US" sz="1600" dirty="0" smtClean="0"/>
              <a:t> (6%). It is assumed that these meteorites come from the asteroid </a:t>
            </a:r>
            <a:r>
              <a:rPr lang="en-US" sz="1600" dirty="0" err="1" smtClean="0"/>
              <a:t>Vesta's</a:t>
            </a:r>
            <a:r>
              <a:rPr lang="en-US" sz="1600" dirty="0" smtClean="0"/>
              <a:t> crust.</a:t>
            </a:r>
          </a:p>
          <a:p>
            <a:pPr>
              <a:buNone/>
            </a:pPr>
            <a:endParaRPr lang="en-US" sz="1600" dirty="0" smtClean="0"/>
          </a:p>
          <a:p>
            <a:r>
              <a:rPr lang="en-US" sz="1600" b="1" dirty="0" smtClean="0">
                <a:solidFill>
                  <a:srgbClr val="FFC000"/>
                </a:solidFill>
              </a:rPr>
              <a:t>The </a:t>
            </a:r>
            <a:r>
              <a:rPr lang="en-US" sz="1600" b="1" dirty="0" err="1" smtClean="0">
                <a:solidFill>
                  <a:srgbClr val="FFC000"/>
                </a:solidFill>
              </a:rPr>
              <a:t>Ureilites</a:t>
            </a:r>
            <a:r>
              <a:rPr lang="en-US" sz="1600" b="1" dirty="0" smtClean="0">
                <a:solidFill>
                  <a:srgbClr val="FFC000"/>
                </a:solidFill>
              </a:rPr>
              <a:t> (URE): </a:t>
            </a:r>
            <a:r>
              <a:rPr lang="en-US" sz="1600" dirty="0" smtClean="0"/>
              <a:t>They can contain diamond and are very difficult to saw.</a:t>
            </a:r>
          </a:p>
          <a:p>
            <a:pPr>
              <a:buNone/>
            </a:pPr>
            <a:r>
              <a:rPr lang="en-US" sz="1600" dirty="0" smtClean="0"/>
              <a:t/>
            </a:r>
            <a:br>
              <a:rPr lang="en-US" sz="1600" dirty="0" smtClean="0"/>
            </a:br>
            <a:endParaRPr lang="en-US" sz="1600" dirty="0" smtClean="0"/>
          </a:p>
          <a:p>
            <a:r>
              <a:rPr lang="en-US" sz="1600" b="1" dirty="0" smtClean="0">
                <a:solidFill>
                  <a:srgbClr val="FFC000"/>
                </a:solidFill>
              </a:rPr>
              <a:t>The </a:t>
            </a:r>
            <a:r>
              <a:rPr lang="en-US" sz="1600" b="1" dirty="0" err="1" smtClean="0">
                <a:solidFill>
                  <a:srgbClr val="FFC000"/>
                </a:solidFill>
              </a:rPr>
              <a:t>Aubrites</a:t>
            </a:r>
            <a:r>
              <a:rPr lang="en-US" sz="1600" b="1" dirty="0" smtClean="0">
                <a:solidFill>
                  <a:srgbClr val="FFC000"/>
                </a:solidFill>
              </a:rPr>
              <a:t> (AUB): </a:t>
            </a:r>
            <a:r>
              <a:rPr lang="en-US" sz="1600" dirty="0" smtClean="0"/>
              <a:t>They are clear and contain unknown minerals on Earth.</a:t>
            </a:r>
          </a:p>
          <a:p>
            <a:pPr>
              <a:buNone/>
            </a:pPr>
            <a:r>
              <a:rPr lang="en-US" sz="1600" dirty="0" smtClean="0"/>
              <a:t/>
            </a:r>
            <a:br>
              <a:rPr lang="en-US" sz="1600" dirty="0" smtClean="0"/>
            </a:br>
            <a:endParaRPr lang="en-US" sz="1600" dirty="0" smtClean="0"/>
          </a:p>
          <a:p>
            <a:r>
              <a:rPr lang="en-US" sz="1600" b="1" dirty="0" smtClean="0">
                <a:solidFill>
                  <a:srgbClr val="FFC000"/>
                </a:solidFill>
              </a:rPr>
              <a:t>The </a:t>
            </a:r>
            <a:r>
              <a:rPr lang="en-US" sz="1600" b="1" dirty="0" err="1" smtClean="0">
                <a:solidFill>
                  <a:srgbClr val="FFC000"/>
                </a:solidFill>
              </a:rPr>
              <a:t>Angrites</a:t>
            </a:r>
            <a:r>
              <a:rPr lang="en-US" sz="1600" b="1" dirty="0" smtClean="0">
                <a:solidFill>
                  <a:srgbClr val="FFC000"/>
                </a:solidFill>
              </a:rPr>
              <a:t> (ANG):</a:t>
            </a:r>
            <a:r>
              <a:rPr lang="en-US" sz="1600" dirty="0" smtClean="0"/>
              <a:t> Consisting mainly of olivine minerals, </a:t>
            </a:r>
            <a:r>
              <a:rPr lang="en-US" sz="1600" dirty="0" err="1" smtClean="0"/>
              <a:t>augite</a:t>
            </a:r>
            <a:r>
              <a:rPr lang="en-US" sz="1600" dirty="0" smtClean="0"/>
              <a:t> and </a:t>
            </a:r>
            <a:r>
              <a:rPr lang="en-US" sz="1600" dirty="0" err="1" smtClean="0"/>
              <a:t>anorthite</a:t>
            </a:r>
            <a:r>
              <a:rPr lang="en-US" sz="1600" dirty="0" smtClean="0"/>
              <a:t>.</a:t>
            </a:r>
          </a:p>
          <a:p>
            <a:pPr>
              <a:buNone/>
            </a:pPr>
            <a:endParaRPr lang="fr-FR" sz="1600" dirty="0" smtClean="0">
              <a:solidFill>
                <a:schemeClr val="tx2">
                  <a:lumMod val="10000"/>
                  <a:lumOff val="90000"/>
                </a:schemeClr>
              </a:solidFill>
            </a:endParaRPr>
          </a:p>
        </p:txBody>
      </p:sp>
      <p:pic>
        <p:nvPicPr>
          <p:cNvPr id="11266" name="Picture 2" descr="http://www.astrosurf.com/toussaint/dossiers/meteorites/2chassig.jpg"/>
          <p:cNvPicPr>
            <a:picLocks noChangeAspect="1" noChangeArrowheads="1"/>
          </p:cNvPicPr>
          <p:nvPr/>
        </p:nvPicPr>
        <p:blipFill>
          <a:blip r:embed="rId2"/>
          <a:srcRect/>
          <a:stretch>
            <a:fillRect/>
          </a:stretch>
        </p:blipFill>
        <p:spPr bwMode="auto">
          <a:xfrm>
            <a:off x="6858016" y="142852"/>
            <a:ext cx="2038350" cy="1905000"/>
          </a:xfrm>
          <a:prstGeom prst="rect">
            <a:avLst/>
          </a:prstGeom>
          <a:noFill/>
        </p:spPr>
      </p:pic>
      <p:sp>
        <p:nvSpPr>
          <p:cNvPr id="5" name="ZoneTexte 4"/>
          <p:cNvSpPr txBox="1"/>
          <p:nvPr/>
        </p:nvSpPr>
        <p:spPr>
          <a:xfrm>
            <a:off x="6572264" y="1928802"/>
            <a:ext cx="2571736" cy="338554"/>
          </a:xfrm>
          <a:prstGeom prst="rect">
            <a:avLst/>
          </a:prstGeom>
          <a:noFill/>
        </p:spPr>
        <p:txBody>
          <a:bodyPr wrap="square" rtlCol="0">
            <a:spAutoFit/>
          </a:bodyPr>
          <a:lstStyle/>
          <a:p>
            <a:r>
              <a:rPr lang="fr-FR" sz="1600" b="1" dirty="0" err="1" smtClean="0">
                <a:solidFill>
                  <a:srgbClr val="00FF00"/>
                </a:solidFill>
              </a:rPr>
              <a:t>Chassigny</a:t>
            </a:r>
            <a:r>
              <a:rPr lang="fr-FR" sz="1600" b="1" dirty="0" smtClean="0">
                <a:solidFill>
                  <a:srgbClr val="00FF00"/>
                </a:solidFill>
              </a:rPr>
              <a:t> </a:t>
            </a:r>
            <a:r>
              <a:rPr lang="fr-FR" sz="1600" b="1" dirty="0" err="1" smtClean="0">
                <a:solidFill>
                  <a:srgbClr val="00FF00"/>
                </a:solidFill>
              </a:rPr>
              <a:t>meteorite</a:t>
            </a:r>
            <a:endParaRPr lang="fr-FR" sz="1600" dirty="0">
              <a:solidFill>
                <a:srgbClr val="00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186766" cy="6143668"/>
          </a:xfrm>
        </p:spPr>
        <p:txBody>
          <a:bodyPr>
            <a:normAutofit/>
          </a:bodyPr>
          <a:lstStyle/>
          <a:p>
            <a:pPr>
              <a:buNone/>
            </a:pPr>
            <a:r>
              <a:rPr lang="fr-FR" sz="1600" b="1" dirty="0" smtClean="0">
                <a:solidFill>
                  <a:srgbClr val="FFC000"/>
                </a:solidFill>
              </a:rPr>
              <a:t> </a:t>
            </a:r>
          </a:p>
          <a:p>
            <a:pPr>
              <a:buNone/>
            </a:pPr>
            <a:endParaRPr lang="fr-FR" sz="1600" b="1" dirty="0" smtClean="0">
              <a:solidFill>
                <a:srgbClr val="FFC000"/>
              </a:solidFill>
            </a:endParaRPr>
          </a:p>
          <a:p>
            <a:pPr>
              <a:buNone/>
            </a:pPr>
            <a:r>
              <a:rPr lang="en-US" sz="1600" b="1" dirty="0" smtClean="0">
                <a:solidFill>
                  <a:srgbClr val="FFC000"/>
                </a:solidFill>
              </a:rPr>
              <a:t>The group S.N.C.:</a:t>
            </a:r>
          </a:p>
          <a:p>
            <a:r>
              <a:rPr lang="en-US" sz="1600" dirty="0" smtClean="0"/>
              <a:t>These meteorites probably came from Mars. They are represented by three meteorites (</a:t>
            </a:r>
            <a:r>
              <a:rPr lang="en-US" sz="1600" dirty="0" err="1" smtClean="0"/>
              <a:t>Shergotty</a:t>
            </a:r>
            <a:r>
              <a:rPr lang="en-US" sz="1600" dirty="0" smtClean="0"/>
              <a:t>, </a:t>
            </a:r>
            <a:r>
              <a:rPr lang="en-US" sz="1600" dirty="0" err="1" smtClean="0"/>
              <a:t>Nahkla</a:t>
            </a:r>
            <a:r>
              <a:rPr lang="en-US" sz="1600" dirty="0" smtClean="0"/>
              <a:t>, </a:t>
            </a:r>
            <a:r>
              <a:rPr lang="en-US" sz="1600" dirty="0" err="1" smtClean="0"/>
              <a:t>Chassigny</a:t>
            </a:r>
            <a:r>
              <a:rPr lang="en-US" sz="1600" dirty="0" smtClean="0"/>
              <a:t>).</a:t>
            </a:r>
          </a:p>
          <a:p>
            <a:pPr>
              <a:buNone/>
            </a:pPr>
            <a:endParaRPr lang="en-US" sz="1600" dirty="0" smtClean="0"/>
          </a:p>
          <a:p>
            <a:pPr>
              <a:buNone/>
            </a:pPr>
            <a:r>
              <a:rPr lang="en-US" sz="1600" b="1" dirty="0" smtClean="0">
                <a:solidFill>
                  <a:srgbClr val="FFC000"/>
                </a:solidFill>
              </a:rPr>
              <a:t>The lunar meteorites (LUN):</a:t>
            </a:r>
          </a:p>
          <a:p>
            <a:r>
              <a:rPr lang="en-US" sz="1600" dirty="0" smtClean="0"/>
              <a:t>They are more expensive than the Martian meteorites.</a:t>
            </a:r>
          </a:p>
          <a:p>
            <a:pPr>
              <a:buNone/>
            </a:pPr>
            <a:r>
              <a:rPr lang="en-US" sz="1600" dirty="0" smtClean="0"/>
              <a:t/>
            </a:r>
            <a:br>
              <a:rPr lang="en-US" sz="1600" dirty="0" smtClean="0"/>
            </a:br>
            <a:endParaRPr lang="en-US" sz="1600" dirty="0" smtClean="0"/>
          </a:p>
          <a:p>
            <a:pPr>
              <a:buNone/>
            </a:pPr>
            <a:r>
              <a:rPr lang="en-US" sz="1600" b="1" dirty="0" smtClean="0">
                <a:solidFill>
                  <a:srgbClr val="FFC000"/>
                </a:solidFill>
              </a:rPr>
              <a:t>Primitive </a:t>
            </a:r>
            <a:r>
              <a:rPr lang="en-US" sz="1600" b="1" dirty="0" err="1" smtClean="0">
                <a:solidFill>
                  <a:srgbClr val="FFC000"/>
                </a:solidFill>
              </a:rPr>
              <a:t>achondrites</a:t>
            </a:r>
            <a:r>
              <a:rPr lang="en-US" sz="1600" b="1" dirty="0" smtClean="0">
                <a:solidFill>
                  <a:srgbClr val="FFC000"/>
                </a:solidFill>
              </a:rPr>
              <a:t>:</a:t>
            </a:r>
          </a:p>
          <a:p>
            <a:pPr>
              <a:buNone/>
            </a:pPr>
            <a:r>
              <a:rPr lang="en-US" sz="1600" dirty="0" smtClean="0"/>
              <a:t>In this group there are:</a:t>
            </a:r>
          </a:p>
          <a:p>
            <a:r>
              <a:rPr lang="en-US" sz="1600" dirty="0" err="1" smtClean="0">
                <a:solidFill>
                  <a:srgbClr val="00FF00"/>
                </a:solidFill>
              </a:rPr>
              <a:t>Branchinites</a:t>
            </a:r>
            <a:r>
              <a:rPr lang="en-US" sz="1600" dirty="0" smtClean="0"/>
              <a:t> the BRA (</a:t>
            </a:r>
            <a:r>
              <a:rPr lang="en-US" sz="1600" dirty="0" err="1" smtClean="0"/>
              <a:t>Branchina</a:t>
            </a:r>
            <a:r>
              <a:rPr lang="en-US" sz="1600" dirty="0" smtClean="0"/>
              <a:t> meteorite found in 1974),</a:t>
            </a:r>
          </a:p>
          <a:p>
            <a:r>
              <a:rPr lang="en-US" sz="1600" dirty="0" err="1" smtClean="0">
                <a:solidFill>
                  <a:srgbClr val="FF0000"/>
                </a:solidFill>
              </a:rPr>
              <a:t>Lodranites</a:t>
            </a:r>
            <a:r>
              <a:rPr lang="en-US" sz="1600" dirty="0" smtClean="0"/>
              <a:t> the LOD (</a:t>
            </a:r>
            <a:r>
              <a:rPr lang="en-US" sz="1600" dirty="0" err="1" smtClean="0"/>
              <a:t>Lodran</a:t>
            </a:r>
            <a:r>
              <a:rPr lang="en-US" sz="1600" dirty="0" smtClean="0"/>
              <a:t> meteorite fall of 1868),</a:t>
            </a:r>
          </a:p>
          <a:p>
            <a:r>
              <a:rPr lang="en-US" sz="1600" dirty="0" smtClean="0">
                <a:solidFill>
                  <a:srgbClr val="FFFF00"/>
                </a:solidFill>
              </a:rPr>
              <a:t>The </a:t>
            </a:r>
            <a:r>
              <a:rPr lang="en-US" sz="1600" dirty="0" err="1" smtClean="0">
                <a:solidFill>
                  <a:srgbClr val="FFFF00"/>
                </a:solidFill>
              </a:rPr>
              <a:t>Acapulcoites</a:t>
            </a:r>
            <a:r>
              <a:rPr lang="en-US" sz="1600" dirty="0" smtClean="0">
                <a:solidFill>
                  <a:srgbClr val="FFFF00"/>
                </a:solidFill>
              </a:rPr>
              <a:t> </a:t>
            </a:r>
            <a:r>
              <a:rPr lang="en-US" sz="1600" dirty="0" smtClean="0"/>
              <a:t>(Acapulco meteorite fall of 1976),</a:t>
            </a:r>
          </a:p>
          <a:p>
            <a:r>
              <a:rPr lang="en-US" sz="1600" dirty="0" smtClean="0">
                <a:solidFill>
                  <a:srgbClr val="00B0F0"/>
                </a:solidFill>
              </a:rPr>
              <a:t>The </a:t>
            </a:r>
            <a:r>
              <a:rPr lang="en-US" sz="1600" dirty="0" err="1" smtClean="0">
                <a:solidFill>
                  <a:srgbClr val="00B0F0"/>
                </a:solidFill>
              </a:rPr>
              <a:t>Winonailes</a:t>
            </a:r>
            <a:r>
              <a:rPr lang="en-US" sz="1600" dirty="0" smtClean="0">
                <a:solidFill>
                  <a:srgbClr val="00B0F0"/>
                </a:solidFill>
              </a:rPr>
              <a:t> </a:t>
            </a:r>
            <a:r>
              <a:rPr lang="en-US" sz="1600" dirty="0" smtClean="0"/>
              <a:t>WIN (Winona meteorite found in 1928).</a:t>
            </a:r>
          </a:p>
          <a:p>
            <a:pPr>
              <a:buNone/>
            </a:pPr>
            <a:r>
              <a:rPr lang="fr-FR" sz="1600" dirty="0" smtClean="0">
                <a:solidFill>
                  <a:schemeClr val="bg2">
                    <a:lumMod val="10000"/>
                    <a:lumOff val="90000"/>
                  </a:schemeClr>
                </a:solidFill>
              </a:rPr>
              <a:t/>
            </a:r>
            <a:br>
              <a:rPr lang="fr-FR" sz="1600" dirty="0" smtClean="0">
                <a:solidFill>
                  <a:schemeClr val="bg2">
                    <a:lumMod val="10000"/>
                    <a:lumOff val="90000"/>
                  </a:schemeClr>
                </a:solidFill>
              </a:rPr>
            </a:br>
            <a:endParaRPr lang="fr-FR" sz="1600" dirty="0">
              <a:solidFill>
                <a:schemeClr val="bg2">
                  <a:lumMod val="10000"/>
                  <a:lumOff val="9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4400552" cy="5929354"/>
          </a:xfrm>
        </p:spPr>
        <p:txBody>
          <a:bodyPr>
            <a:normAutofit/>
          </a:bodyPr>
          <a:lstStyle/>
          <a:p>
            <a:pPr>
              <a:buNone/>
            </a:pPr>
            <a:r>
              <a:rPr lang="fr-FR" sz="3200" dirty="0" err="1" smtClean="0">
                <a:solidFill>
                  <a:srgbClr val="FFFF00"/>
                </a:solidFill>
              </a:rPr>
              <a:t>Metal</a:t>
            </a:r>
            <a:r>
              <a:rPr lang="fr-FR" sz="3200" dirty="0" smtClean="0">
                <a:solidFill>
                  <a:srgbClr val="FFFF00"/>
                </a:solidFill>
              </a:rPr>
              <a:t>, </a:t>
            </a:r>
            <a:r>
              <a:rPr lang="fr-FR" sz="1600" dirty="0" err="1" smtClean="0"/>
              <a:t>siderites</a:t>
            </a:r>
            <a:r>
              <a:rPr lang="fr-FR" sz="1600" dirty="0" smtClean="0"/>
              <a:t> </a:t>
            </a:r>
            <a:r>
              <a:rPr lang="fr-FR" sz="1600" dirty="0" smtClean="0">
                <a:solidFill>
                  <a:schemeClr val="bg2">
                    <a:lumMod val="10000"/>
                    <a:lumOff val="90000"/>
                  </a:schemeClr>
                </a:solidFill>
              </a:rPr>
              <a:t>  </a:t>
            </a:r>
          </a:p>
          <a:p>
            <a:pPr>
              <a:buNone/>
            </a:pPr>
            <a:r>
              <a:rPr lang="fr-FR" sz="1600" dirty="0" smtClean="0">
                <a:solidFill>
                  <a:schemeClr val="bg2">
                    <a:lumMod val="10000"/>
                    <a:lumOff val="90000"/>
                  </a:schemeClr>
                </a:solidFill>
              </a:rPr>
              <a:t>               (6% des météorites)</a:t>
            </a: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r>
              <a:rPr lang="en-US" sz="1600" dirty="0" smtClean="0"/>
              <a:t>It exists:</a:t>
            </a:r>
          </a:p>
          <a:p>
            <a:pPr>
              <a:buNone/>
            </a:pPr>
            <a:r>
              <a:rPr lang="en-US" sz="1600" dirty="0" smtClean="0"/>
              <a:t>           * The </a:t>
            </a:r>
            <a:r>
              <a:rPr lang="en-US" sz="1600" dirty="0" err="1" smtClean="0"/>
              <a:t>Octaédrites</a:t>
            </a:r>
            <a:r>
              <a:rPr lang="en-US" sz="1600" dirty="0" smtClean="0"/>
              <a:t>,</a:t>
            </a:r>
          </a:p>
          <a:p>
            <a:pPr>
              <a:buNone/>
            </a:pPr>
            <a:r>
              <a:rPr lang="en-US" sz="1600" dirty="0" smtClean="0"/>
              <a:t>           * The </a:t>
            </a:r>
            <a:r>
              <a:rPr lang="en-US" sz="1600" dirty="0" err="1" smtClean="0"/>
              <a:t>Ataxites</a:t>
            </a:r>
            <a:r>
              <a:rPr lang="en-US" sz="1600" dirty="0" smtClean="0"/>
              <a:t> and</a:t>
            </a:r>
          </a:p>
          <a:p>
            <a:pPr>
              <a:buNone/>
            </a:pPr>
            <a:r>
              <a:rPr lang="en-US" sz="1600" dirty="0" smtClean="0"/>
              <a:t>           * The </a:t>
            </a:r>
            <a:r>
              <a:rPr lang="en-US" sz="1600" dirty="0" err="1" smtClean="0"/>
              <a:t>Hexaédrites</a:t>
            </a:r>
            <a:endParaRPr lang="en-US" sz="1600" dirty="0" smtClean="0"/>
          </a:p>
          <a:p>
            <a:pPr>
              <a:buNone/>
            </a:pPr>
            <a:endParaRPr lang="fr-FR" sz="1600" dirty="0" smtClean="0">
              <a:solidFill>
                <a:schemeClr val="bg2">
                  <a:lumMod val="10000"/>
                  <a:lumOff val="90000"/>
                </a:schemeClr>
              </a:solidFill>
            </a:endParaRPr>
          </a:p>
          <a:p>
            <a:pPr>
              <a:buNone/>
            </a:pPr>
            <a:r>
              <a:rPr lang="en-US" sz="1600" dirty="0" smtClean="0"/>
              <a:t>Classified according to their nickel content.</a:t>
            </a:r>
          </a:p>
          <a:p>
            <a:pPr>
              <a:buNone/>
            </a:pPr>
            <a:r>
              <a:rPr lang="en-US" sz="1600" dirty="0" smtClean="0"/>
              <a:t/>
            </a:r>
            <a:br>
              <a:rPr lang="en-US" sz="1600" dirty="0" smtClean="0"/>
            </a:br>
            <a:r>
              <a:rPr lang="fr-FR" sz="1600" dirty="0" smtClean="0">
                <a:solidFill>
                  <a:schemeClr val="bg2">
                    <a:lumMod val="10000"/>
                    <a:lumOff val="90000"/>
                  </a:schemeClr>
                </a:solidFill>
              </a:rPr>
              <a:t> </a:t>
            </a:r>
            <a:endParaRPr lang="fr-FR" sz="1600" dirty="0">
              <a:solidFill>
                <a:schemeClr val="bg2">
                  <a:lumMod val="10000"/>
                  <a:lumOff val="90000"/>
                </a:schemeClr>
              </a:solidFill>
            </a:endParaRPr>
          </a:p>
        </p:txBody>
      </p:sp>
      <p:pic>
        <p:nvPicPr>
          <p:cNvPr id="4" name="Image 3" descr="http://allmeteorite.com/files/Sikothe.jpg"/>
          <p:cNvPicPr/>
          <p:nvPr/>
        </p:nvPicPr>
        <p:blipFill>
          <a:blip r:embed="rId2"/>
          <a:srcRect/>
          <a:stretch>
            <a:fillRect/>
          </a:stretch>
        </p:blipFill>
        <p:spPr bwMode="auto">
          <a:xfrm>
            <a:off x="4786314" y="928670"/>
            <a:ext cx="4172274" cy="507209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58204" cy="5929354"/>
          </a:xfrm>
        </p:spPr>
        <p:txBody>
          <a:bodyPr>
            <a:normAutofit/>
          </a:bodyPr>
          <a:lstStyle/>
          <a:p>
            <a:pPr>
              <a:buNone/>
            </a:pPr>
            <a:r>
              <a:rPr lang="fr-FR" sz="1600" b="1" dirty="0" smtClean="0">
                <a:solidFill>
                  <a:srgbClr val="FFCCCC"/>
                </a:solidFill>
              </a:rPr>
              <a:t>The </a:t>
            </a:r>
            <a:r>
              <a:rPr lang="fr-FR" sz="1600" b="1" dirty="0" err="1" smtClean="0">
                <a:solidFill>
                  <a:srgbClr val="FFCCCC"/>
                </a:solidFill>
              </a:rPr>
              <a:t>Octaedrites</a:t>
            </a:r>
            <a:r>
              <a:rPr lang="fr-FR" sz="1600" b="1" dirty="0" smtClean="0">
                <a:solidFill>
                  <a:srgbClr val="FFCCCC"/>
                </a:solidFill>
              </a:rPr>
              <a:t> :</a:t>
            </a:r>
            <a:r>
              <a:rPr lang="fr-FR" sz="1600" dirty="0" smtClean="0">
                <a:solidFill>
                  <a:schemeClr val="bg2">
                    <a:lumMod val="10000"/>
                    <a:lumOff val="90000"/>
                  </a:schemeClr>
                </a:solidFill>
              </a:rPr>
              <a:t/>
            </a:r>
            <a:br>
              <a:rPr lang="fr-FR" sz="1600" dirty="0" smtClean="0">
                <a:solidFill>
                  <a:schemeClr val="bg2">
                    <a:lumMod val="10000"/>
                    <a:lumOff val="90000"/>
                  </a:schemeClr>
                </a:solidFill>
              </a:rPr>
            </a:br>
            <a:r>
              <a:rPr lang="fr-FR" sz="1600" dirty="0" smtClean="0">
                <a:solidFill>
                  <a:schemeClr val="bg2">
                    <a:lumMod val="10000"/>
                    <a:lumOff val="90000"/>
                  </a:schemeClr>
                </a:solidFill>
              </a:rPr>
              <a:t/>
            </a:r>
            <a:br>
              <a:rPr lang="fr-FR" sz="1600" dirty="0" smtClean="0">
                <a:solidFill>
                  <a:schemeClr val="bg2">
                    <a:lumMod val="10000"/>
                    <a:lumOff val="90000"/>
                  </a:schemeClr>
                </a:solidFill>
              </a:rPr>
            </a:br>
            <a:r>
              <a:rPr lang="en-US" sz="1600" dirty="0" smtClean="0"/>
              <a:t>These are the most numerous siderites. They attack with nitric acid of a polished face of this type of meteorite. It lets appear lines intersecting the network known as the figure </a:t>
            </a:r>
            <a:r>
              <a:rPr lang="en-US" sz="1600" dirty="0" err="1" smtClean="0"/>
              <a:t>Widmanstätten</a:t>
            </a:r>
            <a:r>
              <a:rPr lang="en-US" sz="1600" dirty="0" smtClean="0"/>
              <a:t>.</a:t>
            </a:r>
            <a:r>
              <a:rPr lang="fr-FR" sz="1600" dirty="0" smtClean="0">
                <a:solidFill>
                  <a:schemeClr val="bg2">
                    <a:lumMod val="10000"/>
                    <a:lumOff val="90000"/>
                  </a:schemeClr>
                </a:solidFill>
              </a:rPr>
              <a:t>.</a:t>
            </a:r>
            <a:br>
              <a:rPr lang="fr-FR" sz="1600" dirty="0" smtClean="0">
                <a:solidFill>
                  <a:schemeClr val="bg2">
                    <a:lumMod val="10000"/>
                    <a:lumOff val="90000"/>
                  </a:schemeClr>
                </a:solidFill>
              </a:rPr>
            </a:br>
            <a:endParaRPr lang="fr-FR" sz="1600" dirty="0" smtClean="0">
              <a:solidFill>
                <a:schemeClr val="bg2">
                  <a:lumMod val="10000"/>
                  <a:lumOff val="90000"/>
                </a:schemeClr>
              </a:solidFill>
            </a:endParaRPr>
          </a:p>
          <a:p>
            <a:r>
              <a:rPr lang="fr-FR" sz="1600" b="1" dirty="0" smtClean="0">
                <a:solidFill>
                  <a:srgbClr val="00FF00"/>
                </a:solidFill>
              </a:rPr>
              <a:t> The  </a:t>
            </a:r>
            <a:r>
              <a:rPr lang="fr-FR" sz="1600" b="1" dirty="0" err="1" smtClean="0">
                <a:solidFill>
                  <a:srgbClr val="00FF00"/>
                </a:solidFill>
              </a:rPr>
              <a:t>Ataxites</a:t>
            </a:r>
            <a:r>
              <a:rPr lang="fr-FR" sz="1600" b="1" dirty="0" smtClean="0">
                <a:solidFill>
                  <a:srgbClr val="00FF00"/>
                </a:solidFill>
              </a:rPr>
              <a:t> :</a:t>
            </a:r>
            <a:r>
              <a:rPr lang="fr-FR" sz="1600" dirty="0" smtClean="0">
                <a:solidFill>
                  <a:schemeClr val="bg2">
                    <a:lumMod val="10000"/>
                    <a:lumOff val="90000"/>
                  </a:schemeClr>
                </a:solidFill>
              </a:rPr>
              <a:t/>
            </a:r>
            <a:br>
              <a:rPr lang="fr-FR" sz="1600" dirty="0" smtClean="0">
                <a:solidFill>
                  <a:schemeClr val="bg2">
                    <a:lumMod val="10000"/>
                    <a:lumOff val="90000"/>
                  </a:schemeClr>
                </a:solidFill>
              </a:rPr>
            </a:br>
            <a:r>
              <a:rPr lang="fr-FR" sz="1600" dirty="0" smtClean="0">
                <a:solidFill>
                  <a:schemeClr val="bg2">
                    <a:lumMod val="10000"/>
                    <a:lumOff val="90000"/>
                  </a:schemeClr>
                </a:solidFill>
              </a:rPr>
              <a:t/>
            </a:r>
            <a:br>
              <a:rPr lang="fr-FR" sz="1600" dirty="0" smtClean="0">
                <a:solidFill>
                  <a:schemeClr val="bg2">
                    <a:lumMod val="10000"/>
                    <a:lumOff val="90000"/>
                  </a:schemeClr>
                </a:solidFill>
              </a:rPr>
            </a:br>
            <a:r>
              <a:rPr lang="en-US" sz="1600" dirty="0" smtClean="0"/>
              <a:t> They do not have </a:t>
            </a:r>
            <a:r>
              <a:rPr lang="en-US" sz="1600" dirty="0" err="1" smtClean="0"/>
              <a:t>Widmanstätten</a:t>
            </a:r>
            <a:r>
              <a:rPr lang="en-US" sz="1600" dirty="0" smtClean="0"/>
              <a:t> structure visible to the naked eye; extremely small percentage of iron meteorites.</a:t>
            </a: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r>
              <a:rPr lang="fr-FR" sz="1600" b="1" dirty="0" smtClean="0">
                <a:solidFill>
                  <a:srgbClr val="FF9933"/>
                </a:solidFill>
              </a:rPr>
              <a:t>The  </a:t>
            </a:r>
            <a:r>
              <a:rPr lang="fr-FR" sz="1600" b="1" dirty="0" err="1" smtClean="0">
                <a:solidFill>
                  <a:srgbClr val="FF9933"/>
                </a:solidFill>
              </a:rPr>
              <a:t>Hexaédrites</a:t>
            </a:r>
            <a:r>
              <a:rPr lang="fr-FR" sz="1600" b="1" dirty="0" smtClean="0">
                <a:solidFill>
                  <a:srgbClr val="FF9933"/>
                </a:solidFill>
              </a:rPr>
              <a:t> :</a:t>
            </a:r>
          </a:p>
          <a:p>
            <a:r>
              <a:rPr lang="fr-FR" sz="1600" dirty="0" smtClean="0">
                <a:solidFill>
                  <a:schemeClr val="bg2">
                    <a:lumMod val="10000"/>
                    <a:lumOff val="90000"/>
                  </a:schemeClr>
                </a:solidFill>
              </a:rPr>
              <a:t/>
            </a:r>
            <a:br>
              <a:rPr lang="fr-FR" sz="1600" dirty="0" smtClean="0">
                <a:solidFill>
                  <a:schemeClr val="bg2">
                    <a:lumMod val="10000"/>
                    <a:lumOff val="90000"/>
                  </a:schemeClr>
                </a:solidFill>
              </a:rPr>
            </a:br>
            <a:r>
              <a:rPr lang="en-US" sz="1600" dirty="0" smtClean="0"/>
              <a:t> If we attack their surface with a network of bands called Neumann bands, hydrochloric acid may appear.</a:t>
            </a:r>
          </a:p>
          <a:p>
            <a:pPr>
              <a:buNone/>
            </a:pPr>
            <a:endParaRPr lang="fr-FR" sz="1600" dirty="0">
              <a:solidFill>
                <a:schemeClr val="bg2">
                  <a:lumMod val="10000"/>
                  <a:lumOff val="90000"/>
                </a:schemeClr>
              </a:solidFill>
            </a:endParaRPr>
          </a:p>
        </p:txBody>
      </p:sp>
      <p:pic>
        <p:nvPicPr>
          <p:cNvPr id="8194" name="Picture 2" descr="IMGP6615"/>
          <p:cNvPicPr>
            <a:picLocks noChangeAspect="1" noChangeArrowheads="1"/>
          </p:cNvPicPr>
          <p:nvPr/>
        </p:nvPicPr>
        <p:blipFill>
          <a:blip r:embed="rId2" cstate="print"/>
          <a:srcRect/>
          <a:stretch>
            <a:fillRect/>
          </a:stretch>
        </p:blipFill>
        <p:spPr bwMode="auto">
          <a:xfrm>
            <a:off x="7215206" y="5429264"/>
            <a:ext cx="1711595" cy="113821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5114932" cy="5857916"/>
          </a:xfrm>
        </p:spPr>
        <p:txBody>
          <a:bodyPr>
            <a:normAutofit/>
          </a:bodyPr>
          <a:lstStyle/>
          <a:p>
            <a:pPr>
              <a:buNone/>
            </a:pPr>
            <a:endParaRPr lang="fr-FR" sz="1600" dirty="0" smtClean="0">
              <a:solidFill>
                <a:schemeClr val="bg2">
                  <a:lumMod val="10000"/>
                  <a:lumOff val="90000"/>
                </a:schemeClr>
              </a:solidFill>
            </a:endParaRPr>
          </a:p>
          <a:p>
            <a:pPr>
              <a:buNone/>
            </a:pPr>
            <a:r>
              <a:rPr lang="fr-FR" sz="1600" dirty="0" smtClean="0"/>
              <a:t>Mixed</a:t>
            </a:r>
          </a:p>
          <a:p>
            <a:pPr>
              <a:buNone/>
            </a:pPr>
            <a:r>
              <a:rPr lang="fr-FR" sz="1600" dirty="0" smtClean="0"/>
              <a:t>(2% of </a:t>
            </a:r>
            <a:r>
              <a:rPr lang="fr-FR" sz="1600" dirty="0" err="1" smtClean="0"/>
              <a:t>meteorites</a:t>
            </a:r>
            <a:r>
              <a:rPr lang="fr-FR" sz="1600" dirty="0" smtClean="0"/>
              <a:t>)</a:t>
            </a: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r>
              <a:rPr lang="en-US" sz="1600" dirty="0" smtClean="0"/>
              <a:t>Mixture of metal and silicates.</a:t>
            </a:r>
            <a:br>
              <a:rPr lang="en-US" sz="1600" dirty="0" smtClean="0"/>
            </a:br>
            <a:endParaRPr lang="en-US" sz="1600" dirty="0" smtClean="0"/>
          </a:p>
          <a:p>
            <a:pPr>
              <a:buNone/>
            </a:pPr>
            <a:r>
              <a:rPr lang="en-US" sz="1600" dirty="0" smtClean="0"/>
              <a:t>It exists:</a:t>
            </a:r>
          </a:p>
          <a:p>
            <a:pPr>
              <a:buNone/>
            </a:pPr>
            <a:r>
              <a:rPr lang="en-US" sz="1600" dirty="0" smtClean="0"/>
              <a:t>       The </a:t>
            </a:r>
            <a:r>
              <a:rPr lang="en-US" sz="1600" dirty="0" err="1" smtClean="0"/>
              <a:t>Pallasites</a:t>
            </a:r>
            <a:endParaRPr lang="en-US" sz="1600" dirty="0" smtClean="0"/>
          </a:p>
          <a:p>
            <a:pPr>
              <a:buNone/>
            </a:pPr>
            <a:r>
              <a:rPr lang="en-US" sz="1600" dirty="0" smtClean="0"/>
              <a:t>        The </a:t>
            </a:r>
            <a:r>
              <a:rPr lang="en-US" sz="1600" dirty="0" err="1" smtClean="0"/>
              <a:t>Mesosiderites</a:t>
            </a:r>
            <a:endParaRPr lang="en-US" sz="1600" dirty="0" smtClean="0"/>
          </a:p>
          <a:p>
            <a:pPr>
              <a:buNone/>
            </a:pPr>
            <a:endParaRPr lang="fr-FR" sz="1600" dirty="0" smtClean="0">
              <a:solidFill>
                <a:schemeClr val="bg2">
                  <a:lumMod val="10000"/>
                  <a:lumOff val="90000"/>
                </a:schemeClr>
              </a:solidFill>
            </a:endParaRPr>
          </a:p>
          <a:p>
            <a:pPr>
              <a:buNone/>
            </a:pPr>
            <a:endParaRPr lang="fr-FR" sz="1600" dirty="0">
              <a:solidFill>
                <a:schemeClr val="bg2">
                  <a:lumMod val="10000"/>
                  <a:lumOff val="90000"/>
                </a:schemeClr>
              </a:solidFill>
            </a:endParaRPr>
          </a:p>
        </p:txBody>
      </p:sp>
      <p:pic>
        <p:nvPicPr>
          <p:cNvPr id="4" name="Image 3" descr="http://allmeteorite.com/files/Brahim.jpg"/>
          <p:cNvPicPr/>
          <p:nvPr/>
        </p:nvPicPr>
        <p:blipFill>
          <a:blip r:embed="rId2"/>
          <a:srcRect/>
          <a:stretch>
            <a:fillRect/>
          </a:stretch>
        </p:blipFill>
        <p:spPr bwMode="auto">
          <a:xfrm>
            <a:off x="4500562" y="1071546"/>
            <a:ext cx="4357718" cy="5286412"/>
          </a:xfrm>
          <a:prstGeom prst="rect">
            <a:avLst/>
          </a:prstGeom>
          <a:noFill/>
          <a:ln w="9525">
            <a:noFill/>
            <a:miter lim="800000"/>
            <a:headEnd/>
            <a:tailEnd/>
          </a:ln>
        </p:spPr>
      </p:pic>
      <p:sp>
        <p:nvSpPr>
          <p:cNvPr id="5" name="ZoneTexte 4"/>
          <p:cNvSpPr txBox="1"/>
          <p:nvPr/>
        </p:nvSpPr>
        <p:spPr>
          <a:xfrm>
            <a:off x="428596" y="285728"/>
            <a:ext cx="8286808" cy="1138773"/>
          </a:xfrm>
          <a:prstGeom prst="rect">
            <a:avLst/>
          </a:prstGeom>
          <a:noFill/>
        </p:spPr>
        <p:txBody>
          <a:bodyPr wrap="square" rtlCol="0">
            <a:spAutoFit/>
          </a:bodyPr>
          <a:lstStyle/>
          <a:p>
            <a:r>
              <a:rPr lang="fr-FR" sz="3200" dirty="0" err="1" smtClean="0">
                <a:solidFill>
                  <a:srgbClr val="FFFF00"/>
                </a:solidFill>
              </a:rPr>
              <a:t>Metallo</a:t>
            </a:r>
            <a:r>
              <a:rPr lang="fr-FR" sz="3200" dirty="0" smtClean="0">
                <a:solidFill>
                  <a:srgbClr val="FFFF00"/>
                </a:solidFill>
              </a:rPr>
              <a:t>-</a:t>
            </a:r>
            <a:r>
              <a:rPr lang="fr-FR" sz="3200" dirty="0" err="1" smtClean="0">
                <a:solidFill>
                  <a:srgbClr val="FFFF00"/>
                </a:solidFill>
              </a:rPr>
              <a:t>stony</a:t>
            </a:r>
            <a:r>
              <a:rPr lang="fr-FR" sz="3200" dirty="0" smtClean="0">
                <a:solidFill>
                  <a:srgbClr val="FFFF00"/>
                </a:solidFill>
              </a:rPr>
              <a:t> </a:t>
            </a:r>
            <a:r>
              <a:rPr lang="fr-FR" sz="3200" dirty="0" err="1" smtClean="0">
                <a:solidFill>
                  <a:srgbClr val="FFFF00"/>
                </a:solidFill>
              </a:rPr>
              <a:t>meteorites</a:t>
            </a:r>
            <a:r>
              <a:rPr lang="fr-FR" sz="3200" dirty="0" smtClean="0">
                <a:solidFill>
                  <a:srgbClr val="FFFF00"/>
                </a:solidFill>
              </a:rPr>
              <a:t>,</a:t>
            </a:r>
          </a:p>
          <a:p>
            <a:r>
              <a:rPr lang="fr-FR" dirty="0" smtClean="0"/>
              <a:t/>
            </a:r>
            <a:br>
              <a:rPr lang="fr-FR" dirty="0" smtClean="0"/>
            </a:b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329642" cy="5697559"/>
          </a:xfrm>
        </p:spPr>
        <p:txBody>
          <a:bodyPr>
            <a:normAutofit/>
          </a:bodyPr>
          <a:lstStyle/>
          <a:p>
            <a:pPr>
              <a:buNone/>
            </a:pPr>
            <a:endParaRPr lang="fr-FR" sz="1600" b="1" dirty="0" smtClean="0">
              <a:solidFill>
                <a:srgbClr val="FFC000"/>
              </a:solidFill>
            </a:endParaRPr>
          </a:p>
          <a:p>
            <a:pPr>
              <a:buNone/>
            </a:pPr>
            <a:endParaRPr lang="fr-FR" sz="1600" b="1" dirty="0" smtClean="0">
              <a:solidFill>
                <a:srgbClr val="FFC000"/>
              </a:solidFill>
            </a:endParaRPr>
          </a:p>
          <a:p>
            <a:pPr>
              <a:buNone/>
            </a:pPr>
            <a:endParaRPr lang="fr-FR" sz="1600" b="1" dirty="0" smtClean="0">
              <a:solidFill>
                <a:srgbClr val="FFC000"/>
              </a:solidFill>
            </a:endParaRPr>
          </a:p>
          <a:p>
            <a:r>
              <a:rPr lang="fr-FR" sz="1600" b="1" dirty="0" smtClean="0">
                <a:solidFill>
                  <a:srgbClr val="FFC000"/>
                </a:solidFill>
              </a:rPr>
              <a:t>The Pallasites :</a:t>
            </a:r>
            <a:r>
              <a:rPr lang="fr-FR" sz="1600" dirty="0" smtClean="0">
                <a:solidFill>
                  <a:schemeClr val="tx1">
                    <a:lumMod val="10000"/>
                    <a:lumOff val="90000"/>
                  </a:schemeClr>
                </a:solidFill>
              </a:rPr>
              <a:t/>
            </a:r>
            <a:br>
              <a:rPr lang="fr-FR" sz="1600" dirty="0" smtClean="0">
                <a:solidFill>
                  <a:schemeClr val="tx1">
                    <a:lumMod val="10000"/>
                    <a:lumOff val="90000"/>
                  </a:schemeClr>
                </a:solidFill>
              </a:rPr>
            </a:br>
            <a:r>
              <a:rPr lang="fr-FR" sz="1600" dirty="0" smtClean="0">
                <a:solidFill>
                  <a:schemeClr val="tx1">
                    <a:lumMod val="10000"/>
                    <a:lumOff val="90000"/>
                  </a:schemeClr>
                </a:solidFill>
              </a:rPr>
              <a:t/>
            </a:r>
            <a:br>
              <a:rPr lang="fr-FR" sz="1600" dirty="0" smtClean="0">
                <a:solidFill>
                  <a:schemeClr val="tx1">
                    <a:lumMod val="10000"/>
                    <a:lumOff val="90000"/>
                  </a:schemeClr>
                </a:solidFill>
              </a:rPr>
            </a:br>
            <a:r>
              <a:rPr lang="en-US" sz="1600" dirty="0" smtClean="0"/>
              <a:t> They are very fine aesthetic and polished wafer because they often contain crystalline olivine grains. It is the German Pallas who for the first time discovered this type of meteorite in 1775 in Siberia.</a:t>
            </a:r>
          </a:p>
          <a:p>
            <a:pPr>
              <a:buNone/>
            </a:pPr>
            <a:endParaRPr lang="fr-FR" sz="1600" dirty="0" smtClean="0">
              <a:solidFill>
                <a:schemeClr val="tx1">
                  <a:lumMod val="10000"/>
                  <a:lumOff val="90000"/>
                </a:schemeClr>
              </a:solidFill>
            </a:endParaRPr>
          </a:p>
          <a:p>
            <a:pPr>
              <a:buNone/>
            </a:pPr>
            <a:endParaRPr lang="fr-FR" sz="1600" dirty="0" smtClean="0">
              <a:solidFill>
                <a:schemeClr val="tx1">
                  <a:lumMod val="10000"/>
                  <a:lumOff val="90000"/>
                </a:schemeClr>
              </a:solidFill>
            </a:endParaRPr>
          </a:p>
          <a:p>
            <a:pPr>
              <a:buNone/>
            </a:pPr>
            <a:endParaRPr lang="fr-FR" sz="1600" dirty="0" smtClean="0">
              <a:solidFill>
                <a:schemeClr val="tx1">
                  <a:lumMod val="10000"/>
                  <a:lumOff val="90000"/>
                </a:schemeClr>
              </a:solidFill>
            </a:endParaRPr>
          </a:p>
          <a:p>
            <a:r>
              <a:rPr lang="fr-FR" sz="1600" b="1" dirty="0" smtClean="0">
                <a:solidFill>
                  <a:srgbClr val="FFC000"/>
                </a:solidFill>
              </a:rPr>
              <a:t>The </a:t>
            </a:r>
            <a:r>
              <a:rPr lang="fr-FR" sz="1600" b="1" dirty="0" err="1" smtClean="0">
                <a:solidFill>
                  <a:srgbClr val="FFC000"/>
                </a:solidFill>
              </a:rPr>
              <a:t>Mesosiderites</a:t>
            </a:r>
            <a:r>
              <a:rPr lang="fr-FR" sz="1600" b="1" dirty="0" smtClean="0">
                <a:solidFill>
                  <a:srgbClr val="FFC000"/>
                </a:solidFill>
              </a:rPr>
              <a:t> :</a:t>
            </a:r>
            <a:r>
              <a:rPr lang="fr-FR" sz="1600" dirty="0" smtClean="0">
                <a:solidFill>
                  <a:schemeClr val="tx1">
                    <a:lumMod val="10000"/>
                    <a:lumOff val="90000"/>
                  </a:schemeClr>
                </a:solidFill>
              </a:rPr>
              <a:t/>
            </a:r>
            <a:br>
              <a:rPr lang="fr-FR" sz="1600" dirty="0" smtClean="0">
                <a:solidFill>
                  <a:schemeClr val="tx1">
                    <a:lumMod val="10000"/>
                    <a:lumOff val="90000"/>
                  </a:schemeClr>
                </a:solidFill>
              </a:rPr>
            </a:br>
            <a:r>
              <a:rPr lang="fr-FR" sz="1600" dirty="0" smtClean="0">
                <a:solidFill>
                  <a:schemeClr val="tx1">
                    <a:lumMod val="10000"/>
                    <a:lumOff val="90000"/>
                  </a:schemeClr>
                </a:solidFill>
              </a:rPr>
              <a:t/>
            </a:r>
            <a:br>
              <a:rPr lang="fr-FR" sz="1600" dirty="0" smtClean="0">
                <a:solidFill>
                  <a:schemeClr val="tx1">
                    <a:lumMod val="10000"/>
                    <a:lumOff val="90000"/>
                  </a:schemeClr>
                </a:solidFill>
              </a:rPr>
            </a:br>
            <a:r>
              <a:rPr lang="en-US" sz="1600" dirty="0" smtClean="0"/>
              <a:t> They probably come as the HED of the asteroid </a:t>
            </a:r>
            <a:r>
              <a:rPr lang="en-US" sz="1600" dirty="0" err="1" smtClean="0"/>
              <a:t>Vesta</a:t>
            </a:r>
            <a:r>
              <a:rPr lang="en-US" sz="1600" dirty="0" smtClean="0"/>
              <a:t>.</a:t>
            </a:r>
          </a:p>
          <a:p>
            <a:pPr>
              <a:buNone/>
            </a:pPr>
            <a:endParaRPr lang="fr-FR" sz="1600" dirty="0" smtClean="0">
              <a:solidFill>
                <a:schemeClr val="tx1">
                  <a:lumMod val="10000"/>
                  <a:lumOff val="90000"/>
                </a:schemeClr>
              </a:solidFill>
            </a:endParaRPr>
          </a:p>
          <a:p>
            <a:endParaRPr lang="fr-FR" sz="1600" dirty="0" smtClean="0">
              <a:solidFill>
                <a:schemeClr val="tx1">
                  <a:lumMod val="10000"/>
                  <a:lumOff val="90000"/>
                </a:schemeClr>
              </a:solidFill>
            </a:endParaRPr>
          </a:p>
          <a:p>
            <a:pPr>
              <a:buNone/>
            </a:pPr>
            <a:endParaRPr lang="fr-FR" sz="1600" dirty="0">
              <a:solidFill>
                <a:schemeClr val="tx1">
                  <a:lumMod val="10000"/>
                  <a:lumOff val="9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043890" cy="5340369"/>
          </a:xfrm>
        </p:spPr>
        <p:txBody>
          <a:bodyPr>
            <a:normAutofit/>
          </a:bodyPr>
          <a:lstStyle/>
          <a:p>
            <a:pPr>
              <a:buNone/>
            </a:pPr>
            <a:r>
              <a:rPr lang="fr-FR" b="1" dirty="0" smtClean="0">
                <a:solidFill>
                  <a:srgbClr val="C00000"/>
                </a:solidFill>
              </a:rPr>
              <a:t>Conclusion  </a:t>
            </a:r>
          </a:p>
          <a:p>
            <a:pPr>
              <a:buNone/>
            </a:pPr>
            <a:endParaRPr lang="fr-FR" sz="1600" b="1" dirty="0" smtClean="0">
              <a:solidFill>
                <a:schemeClr val="bg1">
                  <a:lumMod val="10000"/>
                  <a:lumOff val="90000"/>
                </a:schemeClr>
              </a:solidFill>
            </a:endParaRPr>
          </a:p>
          <a:p>
            <a:pPr>
              <a:buNone/>
            </a:pPr>
            <a:endParaRPr lang="fr-FR" sz="1600" b="1" dirty="0" smtClean="0">
              <a:solidFill>
                <a:schemeClr val="bg1">
                  <a:lumMod val="10000"/>
                  <a:lumOff val="90000"/>
                </a:schemeClr>
              </a:solidFill>
            </a:endParaRPr>
          </a:p>
          <a:p>
            <a:r>
              <a:rPr lang="en-US" sz="1600" dirty="0" smtClean="0"/>
              <a:t>Meteorites are probably the first solids that are formed in the solar system. It's their age that we adopt to that of the solar system itself.</a:t>
            </a:r>
          </a:p>
          <a:p>
            <a:endParaRPr lang="en-US" sz="1600" dirty="0" smtClean="0"/>
          </a:p>
          <a:p>
            <a:endParaRPr lang="en-US" sz="1600" dirty="0" smtClean="0"/>
          </a:p>
          <a:p>
            <a:endParaRPr lang="en-US" sz="1600" dirty="0" smtClean="0"/>
          </a:p>
          <a:p>
            <a:endParaRPr lang="en-US" sz="1600" dirty="0" smtClean="0"/>
          </a:p>
          <a:p>
            <a:pPr>
              <a:buNone/>
            </a:pPr>
            <a:r>
              <a:rPr lang="en-US" sz="1600" dirty="0" smtClean="0"/>
              <a:t/>
            </a:r>
            <a:br>
              <a:rPr lang="en-US" sz="1600" dirty="0" smtClean="0"/>
            </a:br>
            <a:endParaRPr lang="en-US" sz="1600" dirty="0" smtClean="0"/>
          </a:p>
          <a:p>
            <a:r>
              <a:rPr lang="en-US" sz="1600" dirty="0" smtClean="0"/>
              <a:t>Today, we see a growing interest in these extraterrestrial rocks as both scientific and as amateur. The demand is increasingly strong, prices are rising.</a:t>
            </a:r>
          </a:p>
          <a:p>
            <a:pPr>
              <a:buNone/>
            </a:pPr>
            <a:endParaRPr lang="fr-FR" b="1" dirty="0">
              <a:solidFill>
                <a:schemeClr val="bg1">
                  <a:lumMod val="10000"/>
                  <a:lumOff val="9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FFC000"/>
                </a:solidFill>
              </a:rPr>
              <a:t>Plan </a:t>
            </a:r>
            <a:endParaRPr lang="fr-FR" b="1" dirty="0">
              <a:solidFill>
                <a:srgbClr val="FFC000"/>
              </a:solidFill>
            </a:endParaRPr>
          </a:p>
        </p:txBody>
      </p:sp>
      <p:sp>
        <p:nvSpPr>
          <p:cNvPr id="3" name="Espace réservé du contenu 2"/>
          <p:cNvSpPr>
            <a:spLocks noGrp="1"/>
          </p:cNvSpPr>
          <p:nvPr>
            <p:ph idx="1"/>
          </p:nvPr>
        </p:nvSpPr>
        <p:spPr>
          <a:xfrm>
            <a:off x="457200" y="1714488"/>
            <a:ext cx="7467600" cy="4411675"/>
          </a:xfrm>
        </p:spPr>
        <p:txBody>
          <a:bodyPr/>
          <a:lstStyle/>
          <a:p>
            <a:pPr>
              <a:buNone/>
            </a:pPr>
            <a:r>
              <a:rPr lang="fr-FR" dirty="0" smtClean="0">
                <a:solidFill>
                  <a:srgbClr val="F8F8F8"/>
                </a:solidFill>
              </a:rPr>
              <a:t>Introduction</a:t>
            </a:r>
          </a:p>
          <a:p>
            <a:pPr>
              <a:buNone/>
            </a:pPr>
            <a:r>
              <a:rPr lang="fr-FR" dirty="0" err="1" smtClean="0">
                <a:solidFill>
                  <a:srgbClr val="F8F8F8"/>
                </a:solidFill>
              </a:rPr>
              <a:t>Terminology</a:t>
            </a:r>
            <a:endParaRPr lang="fr-FR" dirty="0" smtClean="0">
              <a:solidFill>
                <a:srgbClr val="F8F8F8"/>
              </a:solidFill>
            </a:endParaRPr>
          </a:p>
          <a:p>
            <a:pPr>
              <a:buNone/>
            </a:pPr>
            <a:r>
              <a:rPr lang="fr-FR" dirty="0" err="1" smtClean="0">
                <a:solidFill>
                  <a:srgbClr val="F8F8F8"/>
                </a:solidFill>
              </a:rPr>
              <a:t>Origin</a:t>
            </a:r>
            <a:endParaRPr lang="fr-FR" dirty="0" smtClean="0">
              <a:solidFill>
                <a:srgbClr val="F8F8F8"/>
              </a:solidFill>
            </a:endParaRPr>
          </a:p>
          <a:p>
            <a:pPr>
              <a:buNone/>
            </a:pPr>
            <a:r>
              <a:rPr lang="fr-FR" dirty="0" smtClean="0">
                <a:solidFill>
                  <a:srgbClr val="F8F8F8"/>
                </a:solidFill>
              </a:rPr>
              <a:t>Identification </a:t>
            </a:r>
            <a:r>
              <a:rPr lang="fr-FR" dirty="0" err="1" smtClean="0">
                <a:solidFill>
                  <a:srgbClr val="F8F8F8"/>
                </a:solidFill>
              </a:rPr>
              <a:t>criteria</a:t>
            </a:r>
            <a:endParaRPr lang="fr-FR" dirty="0" smtClean="0">
              <a:solidFill>
                <a:srgbClr val="F8F8F8"/>
              </a:solidFill>
            </a:endParaRPr>
          </a:p>
          <a:p>
            <a:pPr>
              <a:buNone/>
            </a:pPr>
            <a:r>
              <a:rPr lang="fr-FR" dirty="0" smtClean="0">
                <a:solidFill>
                  <a:srgbClr val="F8F8F8"/>
                </a:solidFill>
              </a:rPr>
              <a:t>Classification</a:t>
            </a:r>
          </a:p>
          <a:p>
            <a:pPr>
              <a:buNone/>
            </a:pPr>
            <a:r>
              <a:rPr lang="fr-FR" dirty="0" smtClean="0">
                <a:solidFill>
                  <a:srgbClr val="F8F8F8"/>
                </a:solidFill>
              </a:rPr>
              <a:t>Conclusion</a:t>
            </a:r>
          </a:p>
          <a:p>
            <a:pPr>
              <a:buNone/>
            </a:pPr>
            <a:r>
              <a:rPr lang="fr-FR" dirty="0" smtClean="0">
                <a:solidFill>
                  <a:srgbClr val="F8F8F8"/>
                </a:solidFill>
              </a:rPr>
              <a:t> </a:t>
            </a:r>
          </a:p>
          <a:p>
            <a:pPr>
              <a:buNone/>
            </a:pPr>
            <a:endParaRPr lang="fr-FR" dirty="0">
              <a:solidFill>
                <a:srgbClr val="F8F8F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inosaurs_funny_baseball_meteorite_rex_high_contrast_hd-wallpaper-350992.jpg"/>
          <p:cNvPicPr>
            <a:picLocks noChangeAspect="1"/>
          </p:cNvPicPr>
          <p:nvPr/>
        </p:nvPicPr>
        <p:blipFill>
          <a:blip r:embed="rId2"/>
          <a:stretch>
            <a:fillRect/>
          </a:stretch>
        </p:blipFill>
        <p:spPr>
          <a:xfrm>
            <a:off x="0" y="0"/>
            <a:ext cx="9144000" cy="6858000"/>
          </a:xfrm>
          <a:prstGeom prst="rect">
            <a:avLst/>
          </a:prstGeom>
        </p:spPr>
      </p:pic>
      <p:sp>
        <p:nvSpPr>
          <p:cNvPr id="5" name="ZoneTexte 4"/>
          <p:cNvSpPr txBox="1"/>
          <p:nvPr/>
        </p:nvSpPr>
        <p:spPr>
          <a:xfrm>
            <a:off x="857224" y="785794"/>
            <a:ext cx="4286280" cy="2862322"/>
          </a:xfrm>
          <a:prstGeom prst="rect">
            <a:avLst/>
          </a:prstGeom>
          <a:noFill/>
        </p:spPr>
        <p:txBody>
          <a:bodyPr wrap="square" rtlCol="0">
            <a:spAutoFit/>
          </a:bodyPr>
          <a:lstStyle/>
          <a:p>
            <a:pPr algn="ctr"/>
            <a:r>
              <a:rPr lang="fr-FR" sz="6000" b="1" dirty="0" err="1" smtClean="0">
                <a:solidFill>
                  <a:srgbClr val="FFFF00"/>
                </a:solidFill>
              </a:rPr>
              <a:t>Thank</a:t>
            </a:r>
            <a:r>
              <a:rPr lang="fr-FR" sz="6000" b="1" dirty="0" smtClean="0">
                <a:solidFill>
                  <a:srgbClr val="FFFF00"/>
                </a:solidFill>
              </a:rPr>
              <a:t> </a:t>
            </a:r>
            <a:r>
              <a:rPr lang="fr-FR" sz="6000" b="1" dirty="0" err="1" smtClean="0">
                <a:solidFill>
                  <a:srgbClr val="FFFF00"/>
                </a:solidFill>
              </a:rPr>
              <a:t>you</a:t>
            </a:r>
            <a:r>
              <a:rPr lang="fr-FR" sz="6000" b="1" dirty="0" smtClean="0">
                <a:solidFill>
                  <a:srgbClr val="FFFF00"/>
                </a:solidFill>
              </a:rPr>
              <a:t> for </a:t>
            </a:r>
            <a:r>
              <a:rPr lang="fr-FR" sz="6000" b="1" dirty="0" err="1" smtClean="0">
                <a:solidFill>
                  <a:srgbClr val="FFFF00"/>
                </a:solidFill>
              </a:rPr>
              <a:t>your</a:t>
            </a:r>
            <a:r>
              <a:rPr lang="fr-FR" sz="6000" b="1" dirty="0" smtClean="0">
                <a:solidFill>
                  <a:srgbClr val="FFFF00"/>
                </a:solidFill>
              </a:rPr>
              <a:t> Attention  </a:t>
            </a:r>
            <a:endParaRPr lang="fr-FR" sz="6000" b="1" dirty="0">
              <a:solidFill>
                <a:srgbClr val="FFFF00"/>
              </a:solidFill>
            </a:endParaRPr>
          </a:p>
        </p:txBody>
      </p:sp>
      <p:pic>
        <p:nvPicPr>
          <p:cNvPr id="6" name="Image 5" descr="101847131.gif"/>
          <p:cNvPicPr>
            <a:picLocks noChangeAspect="1"/>
          </p:cNvPicPr>
          <p:nvPr/>
        </p:nvPicPr>
        <p:blipFill>
          <a:blip r:embed="rId3"/>
          <a:stretch>
            <a:fillRect/>
          </a:stretch>
        </p:blipFill>
        <p:spPr>
          <a:xfrm>
            <a:off x="3000364" y="3357562"/>
            <a:ext cx="5033776" cy="47405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428604"/>
            <a:ext cx="8429684" cy="5697559"/>
          </a:xfrm>
        </p:spPr>
        <p:txBody>
          <a:bodyPr>
            <a:normAutofit/>
          </a:bodyPr>
          <a:lstStyle/>
          <a:p>
            <a:r>
              <a:rPr lang="en-US" sz="1800" dirty="0" smtClean="0">
                <a:solidFill>
                  <a:srgbClr val="F8F8F8"/>
                </a:solidFill>
              </a:rPr>
              <a:t>By chance during a walk, perhaps a stone has caught your eye with its unusual appearance, a different stone from surrounding. You are in the presence of an alien ?! </a:t>
            </a:r>
            <a:r>
              <a:rPr lang="en-US" sz="1800" dirty="0" smtClean="0">
                <a:solidFill>
                  <a:srgbClr val="FF0000"/>
                </a:solidFill>
              </a:rPr>
              <a:t>A meteorite !</a:t>
            </a:r>
            <a:endParaRPr lang="fr-FR" sz="1800" dirty="0" smtClean="0">
              <a:solidFill>
                <a:srgbClr val="FF0000"/>
              </a:solidFill>
            </a:endParaRPr>
          </a:p>
          <a:p>
            <a:pPr>
              <a:buNone/>
            </a:pPr>
            <a:endParaRPr lang="fr-FR" sz="1800" dirty="0" smtClean="0">
              <a:solidFill>
                <a:schemeClr val="accent1">
                  <a:lumMod val="20000"/>
                  <a:lumOff val="80000"/>
                </a:schemeClr>
              </a:solidFill>
            </a:endParaRPr>
          </a:p>
          <a:p>
            <a:endParaRPr lang="fr-FR" sz="1800" dirty="0" smtClean="0">
              <a:solidFill>
                <a:schemeClr val="accent1">
                  <a:lumMod val="20000"/>
                  <a:lumOff val="80000"/>
                </a:schemeClr>
              </a:solidFill>
            </a:endParaRPr>
          </a:p>
          <a:p>
            <a:endParaRPr lang="fr-FR" sz="1800" dirty="0" smtClean="0">
              <a:solidFill>
                <a:schemeClr val="accent1">
                  <a:lumMod val="20000"/>
                  <a:lumOff val="80000"/>
                </a:schemeClr>
              </a:solidFill>
            </a:endParaRPr>
          </a:p>
          <a:p>
            <a:endParaRPr lang="fr-FR" sz="1800" dirty="0">
              <a:solidFill>
                <a:schemeClr val="accent1">
                  <a:lumMod val="20000"/>
                  <a:lumOff val="80000"/>
                </a:schemeClr>
              </a:solidFill>
            </a:endParaRPr>
          </a:p>
        </p:txBody>
      </p:sp>
      <p:pic>
        <p:nvPicPr>
          <p:cNvPr id="4" name="Image 3" descr="ca7cbbd58aad270b2c069928d568e084.jpg"/>
          <p:cNvPicPr>
            <a:picLocks noChangeAspect="1"/>
          </p:cNvPicPr>
          <p:nvPr/>
        </p:nvPicPr>
        <p:blipFill>
          <a:blip r:embed="rId2"/>
          <a:stretch>
            <a:fillRect/>
          </a:stretch>
        </p:blipFill>
        <p:spPr>
          <a:xfrm>
            <a:off x="5072066" y="1571612"/>
            <a:ext cx="3857652" cy="4232564"/>
          </a:xfrm>
          <a:prstGeom prst="rect">
            <a:avLst/>
          </a:prstGeom>
        </p:spPr>
      </p:pic>
      <p:sp>
        <p:nvSpPr>
          <p:cNvPr id="5" name="ZoneTexte 4"/>
          <p:cNvSpPr txBox="1"/>
          <p:nvPr/>
        </p:nvSpPr>
        <p:spPr>
          <a:xfrm>
            <a:off x="642910" y="2928934"/>
            <a:ext cx="3714776" cy="1754326"/>
          </a:xfrm>
          <a:prstGeom prst="rect">
            <a:avLst/>
          </a:prstGeom>
          <a:noFill/>
        </p:spPr>
        <p:txBody>
          <a:bodyPr wrap="square" rtlCol="0">
            <a:spAutoFit/>
          </a:bodyPr>
          <a:lstStyle/>
          <a:p>
            <a:pPr lvl="0"/>
            <a:r>
              <a:rPr lang="fr-FR" b="1" dirty="0" err="1" smtClean="0">
                <a:solidFill>
                  <a:srgbClr val="FFFF00"/>
                </a:solidFill>
              </a:rPr>
              <a:t>What</a:t>
            </a:r>
            <a:r>
              <a:rPr lang="fr-FR" b="1" dirty="0" smtClean="0">
                <a:solidFill>
                  <a:srgbClr val="FFFF00"/>
                </a:solidFill>
              </a:rPr>
              <a:t> </a:t>
            </a:r>
            <a:r>
              <a:rPr lang="fr-FR" b="1" dirty="0" err="1" smtClean="0">
                <a:solidFill>
                  <a:srgbClr val="FFFF00"/>
                </a:solidFill>
              </a:rPr>
              <a:t>is</a:t>
            </a:r>
            <a:r>
              <a:rPr lang="fr-FR" b="1" dirty="0" smtClean="0">
                <a:solidFill>
                  <a:srgbClr val="FFFF00"/>
                </a:solidFill>
              </a:rPr>
              <a:t> a </a:t>
            </a:r>
            <a:r>
              <a:rPr lang="fr-FR" b="1" dirty="0" err="1" smtClean="0">
                <a:solidFill>
                  <a:srgbClr val="FFFF00"/>
                </a:solidFill>
              </a:rPr>
              <a:t>meteorite</a:t>
            </a:r>
            <a:r>
              <a:rPr lang="fr-FR" b="1" dirty="0" smtClean="0">
                <a:solidFill>
                  <a:srgbClr val="FFFF00"/>
                </a:solidFill>
              </a:rPr>
              <a:t> ? </a:t>
            </a:r>
            <a:endParaRPr lang="fr-FR" dirty="0" smtClean="0">
              <a:solidFill>
                <a:srgbClr val="FFFF00"/>
              </a:solidFill>
            </a:endParaRPr>
          </a:p>
          <a:p>
            <a:r>
              <a:rPr lang="en-US" dirty="0" smtClean="0"/>
              <a:t>A piece of extraterrestrial rock 4.5 billion years old. Testimony about the origin and composition of the different bodies in the solar system.</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eteor-terminology-AMS21.png"/>
          <p:cNvPicPr>
            <a:picLocks noGrp="1" noChangeAspect="1"/>
          </p:cNvPicPr>
          <p:nvPr>
            <p:ph idx="1"/>
          </p:nvPr>
        </p:nvPicPr>
        <p:blipFill>
          <a:blip r:embed="rId2"/>
          <a:stretch>
            <a:fillRect/>
          </a:stretch>
        </p:blipFill>
        <p:spPr>
          <a:xfrm>
            <a:off x="142844" y="101836"/>
            <a:ext cx="4656138" cy="6541874"/>
          </a:xfrm>
        </p:spPr>
      </p:pic>
      <p:graphicFrame>
        <p:nvGraphicFramePr>
          <p:cNvPr id="6" name="Tableau 5"/>
          <p:cNvGraphicFramePr>
            <a:graphicFrameLocks noGrp="1"/>
          </p:cNvGraphicFramePr>
          <p:nvPr/>
        </p:nvGraphicFramePr>
        <p:xfrm>
          <a:off x="5357818" y="428604"/>
          <a:ext cx="3500462" cy="1317620"/>
        </p:xfrm>
        <a:graphic>
          <a:graphicData uri="http://schemas.openxmlformats.org/drawingml/2006/table">
            <a:tbl>
              <a:tblPr firstRow="1" bandRow="1">
                <a:tableStyleId>{5C22544A-7EE6-4342-B048-85BDC9FD1C3A}</a:tableStyleId>
              </a:tblPr>
              <a:tblGrid>
                <a:gridCol w="3500462"/>
              </a:tblGrid>
              <a:tr h="1317620">
                <a:tc>
                  <a:txBody>
                    <a:bodyPr/>
                    <a:lstStyle/>
                    <a:p>
                      <a:pPr algn="just"/>
                      <a:r>
                        <a:rPr kumimoji="0" lang="en-US" sz="1600" b="1" i="0" kern="1200" dirty="0" smtClean="0">
                          <a:solidFill>
                            <a:schemeClr val="bg1"/>
                          </a:solidFill>
                          <a:latin typeface="+mn-lt"/>
                          <a:ea typeface="+mn-ea"/>
                          <a:cs typeface="+mn-cs"/>
                        </a:rPr>
                        <a:t>Asteroids: </a:t>
                      </a:r>
                      <a:r>
                        <a:rPr kumimoji="0" lang="en-US" sz="1600" b="0" i="0" kern="1200" dirty="0" smtClean="0">
                          <a:solidFill>
                            <a:schemeClr val="bg1"/>
                          </a:solidFill>
                          <a:latin typeface="+mn-lt"/>
                          <a:ea typeface="+mn-ea"/>
                          <a:cs typeface="+mn-cs"/>
                        </a:rPr>
                        <a:t>the larger pieces of rock that come from the asteroid belt between the orbits of Mars and Jupiter.</a:t>
                      </a:r>
                      <a:endParaRPr lang="fr-FR" sz="1600" dirty="0">
                        <a:solidFill>
                          <a:schemeClr val="bg1"/>
                        </a:solidFill>
                      </a:endParaRPr>
                    </a:p>
                  </a:txBody>
                  <a:tcPr>
                    <a:solidFill>
                      <a:schemeClr val="accent1">
                        <a:lumMod val="60000"/>
                        <a:lumOff val="40000"/>
                      </a:schemeClr>
                    </a:solidFill>
                  </a:tcPr>
                </a:tc>
              </a:tr>
            </a:tbl>
          </a:graphicData>
        </a:graphic>
      </p:graphicFrame>
      <p:graphicFrame>
        <p:nvGraphicFramePr>
          <p:cNvPr id="7" name="Tableau 6"/>
          <p:cNvGraphicFramePr>
            <a:graphicFrameLocks noGrp="1"/>
          </p:cNvGraphicFramePr>
          <p:nvPr/>
        </p:nvGraphicFramePr>
        <p:xfrm>
          <a:off x="5357818" y="2143116"/>
          <a:ext cx="3500462" cy="1554480"/>
        </p:xfrm>
        <a:graphic>
          <a:graphicData uri="http://schemas.openxmlformats.org/drawingml/2006/table">
            <a:tbl>
              <a:tblPr firstRow="1" bandRow="1">
                <a:tableStyleId>{5C22544A-7EE6-4342-B048-85BDC9FD1C3A}</a:tableStyleId>
              </a:tblPr>
              <a:tblGrid>
                <a:gridCol w="3500462"/>
              </a:tblGrid>
              <a:tr h="370840">
                <a:tc>
                  <a:txBody>
                    <a:bodyPr/>
                    <a:lstStyle/>
                    <a:p>
                      <a:pPr algn="l"/>
                      <a:r>
                        <a:rPr kumimoji="0" lang="en-US" sz="1600" b="1" i="0" kern="1200" dirty="0" smtClean="0">
                          <a:solidFill>
                            <a:schemeClr val="bg1"/>
                          </a:solidFill>
                          <a:latin typeface="+mn-lt"/>
                          <a:ea typeface="+mn-ea"/>
                          <a:cs typeface="+mn-cs"/>
                        </a:rPr>
                        <a:t>Meteoroids: </a:t>
                      </a:r>
                      <a:r>
                        <a:rPr kumimoji="0" lang="en-US" sz="1600" b="0" i="0" kern="1200" dirty="0" smtClean="0">
                          <a:solidFill>
                            <a:schemeClr val="bg1"/>
                          </a:solidFill>
                          <a:latin typeface="+mn-lt"/>
                          <a:ea typeface="+mn-ea"/>
                          <a:cs typeface="+mn-cs"/>
                        </a:rPr>
                        <a:t>smaller space debris of an asteroid. Entering the Earth's atmosphere they are so small that they evaporate completely and never reach the surface of the planet.</a:t>
                      </a:r>
                      <a:endParaRPr lang="fr-FR" sz="1600" dirty="0">
                        <a:solidFill>
                          <a:schemeClr val="bg1"/>
                        </a:solidFill>
                      </a:endParaRPr>
                    </a:p>
                  </a:txBody>
                  <a:tcPr>
                    <a:solidFill>
                      <a:schemeClr val="bg2">
                        <a:lumMod val="10000"/>
                        <a:lumOff val="90000"/>
                      </a:schemeClr>
                    </a:solidFill>
                  </a:tcPr>
                </a:tc>
              </a:tr>
            </a:tbl>
          </a:graphicData>
        </a:graphic>
      </p:graphicFrame>
      <p:graphicFrame>
        <p:nvGraphicFramePr>
          <p:cNvPr id="8" name="Tableau 7"/>
          <p:cNvGraphicFramePr>
            <a:graphicFrameLocks noGrp="1"/>
          </p:cNvGraphicFramePr>
          <p:nvPr/>
        </p:nvGraphicFramePr>
        <p:xfrm>
          <a:off x="5357818" y="4071942"/>
          <a:ext cx="3500462" cy="642942"/>
        </p:xfrm>
        <a:graphic>
          <a:graphicData uri="http://schemas.openxmlformats.org/drawingml/2006/table">
            <a:tbl>
              <a:tblPr firstRow="1" bandRow="1">
                <a:tableStyleId>{5C22544A-7EE6-4342-B048-85BDC9FD1C3A}</a:tableStyleId>
              </a:tblPr>
              <a:tblGrid>
                <a:gridCol w="3500462"/>
              </a:tblGrid>
              <a:tr h="642942">
                <a:tc>
                  <a:txBody>
                    <a:bodyPr/>
                    <a:lstStyle/>
                    <a:p>
                      <a:r>
                        <a:rPr kumimoji="0" lang="en-US" b="1" i="0" kern="1200" dirty="0" err="1" smtClean="0">
                          <a:solidFill>
                            <a:schemeClr val="bg1"/>
                          </a:solidFill>
                          <a:latin typeface="+mn-lt"/>
                          <a:ea typeface="+mn-ea"/>
                          <a:cs typeface="+mn-cs"/>
                        </a:rPr>
                        <a:t>Meteora</a:t>
                      </a:r>
                      <a:r>
                        <a:rPr kumimoji="0" lang="en-US" b="1" i="0" kern="1200" dirty="0" smtClean="0">
                          <a:solidFill>
                            <a:schemeClr val="bg1"/>
                          </a:solidFill>
                          <a:latin typeface="+mn-lt"/>
                          <a:ea typeface="+mn-ea"/>
                          <a:cs typeface="+mn-cs"/>
                        </a:rPr>
                        <a:t>: </a:t>
                      </a:r>
                      <a:r>
                        <a:rPr kumimoji="0" lang="en-US" b="0" i="0" kern="1200" dirty="0" smtClean="0">
                          <a:solidFill>
                            <a:schemeClr val="bg1"/>
                          </a:solidFill>
                          <a:latin typeface="+mn-lt"/>
                          <a:ea typeface="+mn-ea"/>
                          <a:cs typeface="+mn-cs"/>
                        </a:rPr>
                        <a:t>Meteoroids that enter the Earth's atmosphere.</a:t>
                      </a:r>
                    </a:p>
                  </a:txBody>
                  <a:tcPr>
                    <a:solidFill>
                      <a:srgbClr val="FF9933"/>
                    </a:solidFill>
                  </a:tcPr>
                </a:tc>
              </a:tr>
            </a:tbl>
          </a:graphicData>
        </a:graphic>
      </p:graphicFrame>
      <p:graphicFrame>
        <p:nvGraphicFramePr>
          <p:cNvPr id="9" name="Tableau 8"/>
          <p:cNvGraphicFramePr>
            <a:graphicFrameLocks noGrp="1"/>
          </p:cNvGraphicFramePr>
          <p:nvPr/>
        </p:nvGraphicFramePr>
        <p:xfrm>
          <a:off x="5357818" y="5143512"/>
          <a:ext cx="3476628" cy="1188720"/>
        </p:xfrm>
        <a:graphic>
          <a:graphicData uri="http://schemas.openxmlformats.org/drawingml/2006/table">
            <a:tbl>
              <a:tblPr firstRow="1" bandRow="1">
                <a:tableStyleId>{5C22544A-7EE6-4342-B048-85BDC9FD1C3A}</a:tableStyleId>
              </a:tblPr>
              <a:tblGrid>
                <a:gridCol w="3476628"/>
              </a:tblGrid>
              <a:tr h="1103306">
                <a:tc>
                  <a:txBody>
                    <a:bodyPr/>
                    <a:lstStyle/>
                    <a:p>
                      <a:r>
                        <a:rPr kumimoji="0" lang="en-US" b="1" i="0" kern="1200" dirty="0" smtClean="0">
                          <a:solidFill>
                            <a:schemeClr val="bg1"/>
                          </a:solidFill>
                          <a:latin typeface="+mn-lt"/>
                          <a:ea typeface="+mn-ea"/>
                          <a:cs typeface="+mn-cs"/>
                        </a:rPr>
                        <a:t>Meteorites: </a:t>
                      </a:r>
                      <a:r>
                        <a:rPr kumimoji="0" lang="en-US" b="0" i="0" kern="1200" dirty="0" smtClean="0">
                          <a:solidFill>
                            <a:schemeClr val="bg1"/>
                          </a:solidFill>
                          <a:latin typeface="+mn-lt"/>
                          <a:ea typeface="+mn-ea"/>
                          <a:cs typeface="+mn-cs"/>
                        </a:rPr>
                        <a:t>any part of a meteor that survived its fall into the atmosphere and lands on Earth.</a:t>
                      </a:r>
                    </a:p>
                  </a:txBody>
                  <a:tcPr>
                    <a:solidFill>
                      <a:srgbClr val="FFFF00"/>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dinosoria.com/univers/ceinture.jpg"/>
          <p:cNvPicPr/>
          <p:nvPr/>
        </p:nvPicPr>
        <p:blipFill>
          <a:blip r:embed="rId2"/>
          <a:srcRect/>
          <a:stretch>
            <a:fillRect/>
          </a:stretch>
        </p:blipFill>
        <p:spPr bwMode="auto">
          <a:xfrm>
            <a:off x="714348" y="1000108"/>
            <a:ext cx="7929618" cy="5572164"/>
          </a:xfrm>
          <a:prstGeom prst="rect">
            <a:avLst/>
          </a:prstGeom>
          <a:noFill/>
          <a:ln w="9525">
            <a:noFill/>
            <a:miter lim="800000"/>
            <a:headEnd/>
            <a:tailEnd/>
          </a:ln>
        </p:spPr>
      </p:pic>
      <p:sp>
        <p:nvSpPr>
          <p:cNvPr id="3" name="Espace réservé du contenu 2"/>
          <p:cNvSpPr>
            <a:spLocks noGrp="1"/>
          </p:cNvSpPr>
          <p:nvPr>
            <p:ph idx="1"/>
          </p:nvPr>
        </p:nvSpPr>
        <p:spPr>
          <a:xfrm>
            <a:off x="457200" y="285728"/>
            <a:ext cx="8329642" cy="6215106"/>
          </a:xfrm>
        </p:spPr>
        <p:txBody>
          <a:bodyPr>
            <a:normAutofit/>
          </a:bodyPr>
          <a:lstStyle/>
          <a:p>
            <a:pPr lvl="0">
              <a:buNone/>
            </a:pPr>
            <a:r>
              <a:rPr lang="en-US" sz="1600" b="1" dirty="0" smtClean="0">
                <a:solidFill>
                  <a:srgbClr val="FFFF00"/>
                </a:solidFill>
              </a:rPr>
              <a:t>What is the origin of meteorites</a:t>
            </a:r>
            <a:r>
              <a:rPr lang="fr-FR" sz="1600" b="1" dirty="0" smtClean="0">
                <a:solidFill>
                  <a:srgbClr val="FFFF00"/>
                </a:solidFill>
              </a:rPr>
              <a:t> ? </a:t>
            </a:r>
            <a:endParaRPr lang="fr-FR" sz="1600" dirty="0" smtClean="0">
              <a:solidFill>
                <a:srgbClr val="FFFF00"/>
              </a:solidFill>
            </a:endParaRPr>
          </a:p>
          <a:p>
            <a:r>
              <a:rPr lang="fr-FR" sz="1600" dirty="0" smtClean="0">
                <a:solidFill>
                  <a:schemeClr val="bg2">
                    <a:lumMod val="10000"/>
                    <a:lumOff val="90000"/>
                  </a:schemeClr>
                </a:solidFill>
              </a:rPr>
              <a:t> </a:t>
            </a:r>
            <a:r>
              <a:rPr lang="fr-FR" sz="1600" dirty="0" err="1" smtClean="0"/>
              <a:t>Asteroids</a:t>
            </a:r>
            <a:r>
              <a:rPr lang="fr-FR" sz="1600" dirty="0" smtClean="0"/>
              <a:t>.</a:t>
            </a:r>
          </a:p>
          <a:p>
            <a:r>
              <a:rPr lang="fr-FR" sz="1600" dirty="0" smtClean="0"/>
              <a:t>The </a:t>
            </a:r>
            <a:r>
              <a:rPr lang="fr-FR" sz="1600" dirty="0" err="1" smtClean="0"/>
              <a:t>planets</a:t>
            </a:r>
            <a:r>
              <a:rPr lang="fr-FR" sz="1600" dirty="0" smtClean="0"/>
              <a:t>.</a:t>
            </a:r>
          </a:p>
          <a:p>
            <a:pPr>
              <a:buNone/>
            </a:pPr>
            <a:endParaRPr lang="fr-FR" sz="1600" dirty="0" smtClean="0">
              <a:solidFill>
                <a:schemeClr val="bg2">
                  <a:lumMod val="10000"/>
                  <a:lumOff val="90000"/>
                </a:schemeClr>
              </a:solidFill>
            </a:endParaRPr>
          </a:p>
          <a:p>
            <a:pPr>
              <a:buNone/>
            </a:pPr>
            <a:endParaRPr lang="fr-FR" sz="16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357166"/>
            <a:ext cx="8286808" cy="6143668"/>
          </a:xfrm>
        </p:spPr>
        <p:txBody>
          <a:bodyPr/>
          <a:lstStyle/>
          <a:p>
            <a:pPr lvl="0">
              <a:buNone/>
            </a:pPr>
            <a:r>
              <a:rPr lang="fr-FR" sz="1600" b="1" dirty="0" smtClean="0">
                <a:solidFill>
                  <a:srgbClr val="FFFF00"/>
                </a:solidFill>
              </a:rPr>
              <a:t>Identification </a:t>
            </a:r>
            <a:r>
              <a:rPr lang="fr-FR" sz="1600" b="1" dirty="0" err="1" smtClean="0">
                <a:solidFill>
                  <a:srgbClr val="FFFF00"/>
                </a:solidFill>
              </a:rPr>
              <a:t>criteria</a:t>
            </a:r>
            <a:r>
              <a:rPr lang="fr-FR" sz="1600" b="1" dirty="0" smtClean="0">
                <a:solidFill>
                  <a:srgbClr val="FFFF00"/>
                </a:solidFill>
              </a:rPr>
              <a:t>: : </a:t>
            </a:r>
          </a:p>
          <a:p>
            <a:pPr lvl="0">
              <a:buNone/>
            </a:pPr>
            <a:endParaRPr lang="fr-FR" sz="1600" dirty="0" smtClean="0">
              <a:solidFill>
                <a:srgbClr val="FFFF00"/>
              </a:solidFill>
            </a:endParaRPr>
          </a:p>
          <a:p>
            <a:r>
              <a:rPr lang="en-US" sz="1600" dirty="0" smtClean="0"/>
              <a:t>Some serious indications, within reach of the amateur, will help in the identification of a meteorite.</a:t>
            </a:r>
          </a:p>
          <a:p>
            <a:pPr>
              <a:buNone/>
            </a:pPr>
            <a:endParaRPr lang="fr-FR" sz="1600" dirty="0" smtClean="0">
              <a:solidFill>
                <a:schemeClr val="bg2">
                  <a:lumMod val="10000"/>
                  <a:lumOff val="90000"/>
                </a:schemeClr>
              </a:solidFill>
            </a:endParaRPr>
          </a:p>
          <a:p>
            <a:pPr>
              <a:buNone/>
            </a:pPr>
            <a:r>
              <a:rPr lang="fr-FR" sz="1600" b="1" dirty="0" smtClean="0">
                <a:solidFill>
                  <a:srgbClr val="00B0F0"/>
                </a:solidFill>
              </a:rPr>
              <a:t>1-  </a:t>
            </a:r>
            <a:r>
              <a:rPr lang="fr-FR" sz="1600" b="1" dirty="0" err="1" smtClean="0">
                <a:solidFill>
                  <a:srgbClr val="00B0F0"/>
                </a:solidFill>
              </a:rPr>
              <a:t>Magnetism</a:t>
            </a:r>
            <a:r>
              <a:rPr lang="fr-FR" sz="1600" b="1" dirty="0" smtClean="0">
                <a:solidFill>
                  <a:srgbClr val="00B0F0"/>
                </a:solidFill>
              </a:rPr>
              <a:t> :</a:t>
            </a:r>
          </a:p>
          <a:p>
            <a:pPr>
              <a:buNone/>
            </a:pPr>
            <a:endParaRPr lang="fr-FR" sz="1600" b="1" dirty="0" smtClean="0">
              <a:solidFill>
                <a:srgbClr val="00B0F0"/>
              </a:solidFill>
            </a:endParaRPr>
          </a:p>
          <a:p>
            <a:r>
              <a:rPr lang="en-US" sz="1600" dirty="0" smtClean="0"/>
              <a:t>The majority of alien stones have metal (an alloy of iron and nickel) so you have to have if the stone is drawn or not a magnet.</a:t>
            </a:r>
          </a:p>
          <a:p>
            <a:pPr>
              <a:buNone/>
            </a:pPr>
            <a:endParaRPr lang="en-US" sz="1600" dirty="0" smtClean="0"/>
          </a:p>
          <a:p>
            <a:r>
              <a:rPr lang="en-US" sz="1600" dirty="0" smtClean="0"/>
              <a:t>The presence of metal grains scattered amidst the rock is also characteristic of meteorites.</a:t>
            </a:r>
          </a:p>
          <a:p>
            <a:pPr>
              <a:buNone/>
            </a:pPr>
            <a:endParaRPr lang="en-US" sz="1600" dirty="0" smtClean="0"/>
          </a:p>
          <a:p>
            <a:r>
              <a:rPr lang="en-US" sz="1600" dirty="0" smtClean="0"/>
              <a:t>Nickel test, by the </a:t>
            </a:r>
            <a:r>
              <a:rPr lang="en-US" sz="1600" dirty="0" err="1" smtClean="0"/>
              <a:t>dimethylglyoxime</a:t>
            </a:r>
            <a:r>
              <a:rPr lang="en-US" sz="1600" dirty="0" smtClean="0"/>
              <a:t>.</a:t>
            </a:r>
          </a:p>
          <a:p>
            <a:pPr>
              <a:buNone/>
            </a:pPr>
            <a:endParaRPr lang="fr-FR" sz="1600" dirty="0" smtClean="0">
              <a:solidFill>
                <a:schemeClr val="bg2">
                  <a:lumMod val="10000"/>
                  <a:lumOff val="90000"/>
                </a:schemeClr>
              </a:solidFill>
            </a:endParaRPr>
          </a:p>
          <a:p>
            <a:pPr>
              <a:buNone/>
            </a:pPr>
            <a:r>
              <a:rPr lang="fr-FR" sz="1600" b="1" dirty="0" smtClean="0">
                <a:solidFill>
                  <a:srgbClr val="00B0F0"/>
                </a:solidFill>
              </a:rPr>
              <a:t>2-</a:t>
            </a:r>
            <a:r>
              <a:rPr lang="fr-FR" sz="1600" dirty="0" smtClean="0">
                <a:solidFill>
                  <a:srgbClr val="00B0F0"/>
                </a:solidFill>
              </a:rPr>
              <a:t>  </a:t>
            </a:r>
            <a:r>
              <a:rPr lang="fr-FR" sz="1600" b="1" dirty="0" smtClean="0">
                <a:solidFill>
                  <a:srgbClr val="00B0F0"/>
                </a:solidFill>
              </a:rPr>
              <a:t>The fusion </a:t>
            </a:r>
            <a:r>
              <a:rPr lang="fr-FR" sz="1600" b="1" dirty="0" err="1" smtClean="0">
                <a:solidFill>
                  <a:srgbClr val="00B0F0"/>
                </a:solidFill>
              </a:rPr>
              <a:t>crust</a:t>
            </a:r>
            <a:r>
              <a:rPr lang="fr-FR" sz="1600" b="1" dirty="0" smtClean="0">
                <a:solidFill>
                  <a:srgbClr val="00B0F0"/>
                </a:solidFill>
              </a:rPr>
              <a:t> : </a:t>
            </a:r>
          </a:p>
          <a:p>
            <a:pPr>
              <a:buNone/>
            </a:pPr>
            <a:endParaRPr lang="fr-FR" sz="1600" dirty="0" smtClean="0">
              <a:solidFill>
                <a:schemeClr val="bg2">
                  <a:lumMod val="10000"/>
                  <a:lumOff val="90000"/>
                </a:schemeClr>
              </a:solidFill>
            </a:endParaRPr>
          </a:p>
          <a:p>
            <a:pPr>
              <a:buNone/>
            </a:pPr>
            <a:r>
              <a:rPr lang="fr-FR" sz="1600" dirty="0" smtClean="0">
                <a:solidFill>
                  <a:schemeClr val="bg2">
                    <a:lumMod val="10000"/>
                    <a:lumOff val="90000"/>
                  </a:schemeClr>
                </a:solidFill>
              </a:rPr>
              <a:t>       </a:t>
            </a:r>
            <a:r>
              <a:rPr lang="en-US" sz="1600" dirty="0" smtClean="0"/>
              <a:t>Ferrous or stony meteorite: a smooth fusion crust, usually black, the result of surface melting of the material during the passage through the atmosphere. Usually, mate. If it is glossy, it may be an </a:t>
            </a:r>
            <a:r>
              <a:rPr lang="en-US" sz="1600" dirty="0" err="1" smtClean="0"/>
              <a:t>achondrite</a:t>
            </a:r>
            <a:r>
              <a:rPr lang="en-US" sz="1600" dirty="0" smtClean="0"/>
              <a:t>.</a:t>
            </a:r>
            <a:endParaRPr lang="fr-FR" sz="1600" dirty="0" smtClean="0">
              <a:solidFill>
                <a:schemeClr val="bg2">
                  <a:lumMod val="10000"/>
                  <a:lumOff val="90000"/>
                </a:schemeClr>
              </a:solidFill>
            </a:endParaRPr>
          </a:p>
          <a:p>
            <a:pPr>
              <a:buNone/>
            </a:pPr>
            <a:endParaRPr lang="fr-FR" sz="1600" dirty="0" smtClean="0">
              <a:solidFill>
                <a:schemeClr val="bg2">
                  <a:lumMod val="10000"/>
                  <a:lumOff val="90000"/>
                </a:schemeClr>
              </a:solidFill>
            </a:endParaRPr>
          </a:p>
          <a:p>
            <a:pPr>
              <a:buNone/>
            </a:pPr>
            <a:endParaRPr lang="fr-FR" sz="1600" dirty="0">
              <a:solidFill>
                <a:schemeClr val="bg2">
                  <a:lumMod val="10000"/>
                  <a:lumOff val="90000"/>
                </a:schemeClr>
              </a:solidFill>
            </a:endParaRPr>
          </a:p>
        </p:txBody>
      </p:sp>
      <p:pic>
        <p:nvPicPr>
          <p:cNvPr id="5" name="Image 4" descr="tcheliabinsk-meteorite-fragments.jpg"/>
          <p:cNvPicPr>
            <a:picLocks noChangeAspect="1"/>
          </p:cNvPicPr>
          <p:nvPr/>
        </p:nvPicPr>
        <p:blipFill>
          <a:blip r:embed="rId2" cstate="print"/>
          <a:stretch>
            <a:fillRect/>
          </a:stretch>
        </p:blipFill>
        <p:spPr>
          <a:xfrm>
            <a:off x="6215074" y="3643314"/>
            <a:ext cx="2286016" cy="15234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58204" cy="6143668"/>
          </a:xfrm>
        </p:spPr>
        <p:txBody>
          <a:bodyPr>
            <a:normAutofit/>
          </a:bodyPr>
          <a:lstStyle/>
          <a:p>
            <a:pPr>
              <a:buNone/>
            </a:pPr>
            <a:endParaRPr lang="fr-FR" sz="1600" b="1" dirty="0" smtClean="0">
              <a:solidFill>
                <a:srgbClr val="00B0F0"/>
              </a:solidFill>
            </a:endParaRPr>
          </a:p>
          <a:p>
            <a:pPr>
              <a:buNone/>
            </a:pPr>
            <a:r>
              <a:rPr lang="fr-FR" sz="1600" b="1" dirty="0" smtClean="0">
                <a:solidFill>
                  <a:srgbClr val="00B0F0"/>
                </a:solidFill>
              </a:rPr>
              <a:t>3-  The  </a:t>
            </a:r>
            <a:r>
              <a:rPr lang="fr-FR" sz="1600" b="1" dirty="0" err="1" smtClean="0">
                <a:solidFill>
                  <a:srgbClr val="00B0F0"/>
                </a:solidFill>
              </a:rPr>
              <a:t>form</a:t>
            </a:r>
            <a:r>
              <a:rPr lang="fr-FR" sz="1600" b="1" dirty="0" smtClean="0">
                <a:solidFill>
                  <a:srgbClr val="00B0F0"/>
                </a:solidFill>
              </a:rPr>
              <a:t> : </a:t>
            </a:r>
            <a:endParaRPr lang="fr-FR" sz="1600" dirty="0" smtClean="0">
              <a:solidFill>
                <a:srgbClr val="00B0F0"/>
              </a:solidFill>
            </a:endParaRPr>
          </a:p>
          <a:p>
            <a:r>
              <a:rPr lang="en-US" sz="1600" dirty="0" smtClean="0"/>
              <a:t>Rounded, angular, or very compact and solid.</a:t>
            </a:r>
          </a:p>
          <a:p>
            <a:r>
              <a:rPr lang="en-US" sz="1600" dirty="0" smtClean="0"/>
              <a:t>Occasionally, meteorites have "depression" called "</a:t>
            </a:r>
            <a:r>
              <a:rPr lang="en-US" sz="1600" dirty="0" err="1" smtClean="0"/>
              <a:t>regmaglypts</a:t>
            </a:r>
            <a:r>
              <a:rPr lang="en-US" sz="1600" dirty="0" smtClean="0"/>
              <a:t>" due to the removal and the rapid passage of the meteor through the atmosphere.</a:t>
            </a:r>
          </a:p>
          <a:p>
            <a:pPr>
              <a:buNone/>
            </a:pPr>
            <a:endParaRPr lang="fr-FR" sz="1600" dirty="0" smtClean="0">
              <a:solidFill>
                <a:schemeClr val="bg2">
                  <a:lumMod val="10000"/>
                  <a:lumOff val="90000"/>
                </a:schemeClr>
              </a:solidFill>
            </a:endParaRPr>
          </a:p>
          <a:p>
            <a:pPr>
              <a:buNone/>
            </a:pPr>
            <a:endParaRPr lang="fr-FR" sz="1600" b="1" dirty="0" smtClean="0">
              <a:solidFill>
                <a:srgbClr val="00B0F0"/>
              </a:solidFill>
            </a:endParaRPr>
          </a:p>
          <a:p>
            <a:pPr>
              <a:buNone/>
            </a:pPr>
            <a:endParaRPr lang="fr-FR" sz="1600" b="1" dirty="0" smtClean="0">
              <a:solidFill>
                <a:srgbClr val="00B0F0"/>
              </a:solidFill>
            </a:endParaRPr>
          </a:p>
          <a:p>
            <a:pPr>
              <a:buNone/>
            </a:pPr>
            <a:endParaRPr lang="fr-FR" sz="1600" b="1" dirty="0" smtClean="0">
              <a:solidFill>
                <a:srgbClr val="00B0F0"/>
              </a:solidFill>
            </a:endParaRPr>
          </a:p>
          <a:p>
            <a:pPr>
              <a:buNone/>
            </a:pPr>
            <a:endParaRPr lang="fr-FR" sz="1600" b="1" dirty="0" smtClean="0">
              <a:solidFill>
                <a:srgbClr val="00B0F0"/>
              </a:solidFill>
            </a:endParaRPr>
          </a:p>
          <a:p>
            <a:pPr>
              <a:buNone/>
            </a:pPr>
            <a:endParaRPr lang="fr-FR" sz="1600" b="1" dirty="0" smtClean="0">
              <a:solidFill>
                <a:srgbClr val="00B0F0"/>
              </a:solidFill>
            </a:endParaRPr>
          </a:p>
          <a:p>
            <a:pPr>
              <a:buNone/>
            </a:pPr>
            <a:r>
              <a:rPr lang="fr-FR" sz="1600" b="1" dirty="0" smtClean="0">
                <a:solidFill>
                  <a:srgbClr val="00B0F0"/>
                </a:solidFill>
              </a:rPr>
              <a:t>4-  La densité : </a:t>
            </a:r>
            <a:endParaRPr lang="fr-FR" sz="1600" dirty="0" smtClean="0">
              <a:solidFill>
                <a:srgbClr val="00B0F0"/>
              </a:solidFill>
            </a:endParaRPr>
          </a:p>
          <a:p>
            <a:pPr>
              <a:buNone/>
            </a:pPr>
            <a:endParaRPr lang="fr-FR" dirty="0" smtClean="0"/>
          </a:p>
          <a:p>
            <a:pPr>
              <a:buNone/>
            </a:pPr>
            <a:endParaRPr lang="fr-FR" dirty="0" smtClean="0"/>
          </a:p>
          <a:p>
            <a:pPr>
              <a:buNone/>
            </a:pPr>
            <a:endParaRPr lang="fr-FR" dirty="0" smtClean="0"/>
          </a:p>
          <a:p>
            <a:pPr>
              <a:buNone/>
            </a:pPr>
            <a:r>
              <a:rPr lang="fr-FR" sz="1600" b="1" dirty="0" smtClean="0">
                <a:solidFill>
                  <a:schemeClr val="bg2">
                    <a:lumMod val="10000"/>
                    <a:lumOff val="90000"/>
                  </a:schemeClr>
                </a:solidFill>
              </a:rPr>
              <a:t> </a:t>
            </a:r>
          </a:p>
          <a:p>
            <a:pPr>
              <a:buNone/>
            </a:pPr>
            <a:endParaRPr lang="fr-FR" sz="1600" b="1" dirty="0" smtClean="0">
              <a:solidFill>
                <a:schemeClr val="bg2">
                  <a:lumMod val="10000"/>
                  <a:lumOff val="90000"/>
                </a:schemeClr>
              </a:solidFill>
            </a:endParaRPr>
          </a:p>
          <a:p>
            <a:pPr>
              <a:buNone/>
            </a:pPr>
            <a:endParaRPr lang="fr-FR" sz="1600" b="1" dirty="0">
              <a:solidFill>
                <a:schemeClr val="bg2">
                  <a:lumMod val="10000"/>
                  <a:lumOff val="90000"/>
                </a:schemeClr>
              </a:solidFill>
            </a:endParaRPr>
          </a:p>
        </p:txBody>
      </p:sp>
      <p:pic>
        <p:nvPicPr>
          <p:cNvPr id="6" name="Picture 2"/>
          <p:cNvPicPr>
            <a:picLocks noChangeAspect="1" noChangeArrowheads="1"/>
          </p:cNvPicPr>
          <p:nvPr/>
        </p:nvPicPr>
        <p:blipFill>
          <a:blip r:embed="rId2"/>
          <a:srcRect/>
          <a:stretch>
            <a:fillRect/>
          </a:stretch>
        </p:blipFill>
        <p:spPr bwMode="auto">
          <a:xfrm>
            <a:off x="571472" y="4714884"/>
            <a:ext cx="7944230" cy="1500198"/>
          </a:xfrm>
          <a:prstGeom prst="rect">
            <a:avLst/>
          </a:prstGeom>
          <a:noFill/>
          <a:ln w="9525">
            <a:noFill/>
            <a:miter lim="800000"/>
            <a:headEnd/>
            <a:tailEnd/>
          </a:ln>
          <a:effectLst/>
        </p:spPr>
      </p:pic>
      <p:pic>
        <p:nvPicPr>
          <p:cNvPr id="9" name="Image 8" descr="bonsour-43-grs-1.jpg"/>
          <p:cNvPicPr>
            <a:picLocks noChangeAspect="1"/>
          </p:cNvPicPr>
          <p:nvPr/>
        </p:nvPicPr>
        <p:blipFill>
          <a:blip r:embed="rId3" cstate="print"/>
          <a:stretch>
            <a:fillRect/>
          </a:stretch>
        </p:blipFill>
        <p:spPr>
          <a:xfrm>
            <a:off x="357158" y="2285992"/>
            <a:ext cx="2285989" cy="1714492"/>
          </a:xfrm>
          <a:prstGeom prst="rect">
            <a:avLst/>
          </a:prstGeom>
        </p:spPr>
      </p:pic>
      <p:pic>
        <p:nvPicPr>
          <p:cNvPr id="10" name="Image 9" descr="Juancheng_secondary_exterior.jpg"/>
          <p:cNvPicPr>
            <a:picLocks noChangeAspect="1"/>
          </p:cNvPicPr>
          <p:nvPr/>
        </p:nvPicPr>
        <p:blipFill>
          <a:blip r:embed="rId4"/>
          <a:stretch>
            <a:fillRect/>
          </a:stretch>
        </p:blipFill>
        <p:spPr>
          <a:xfrm>
            <a:off x="3286116" y="2285992"/>
            <a:ext cx="2286016" cy="1902292"/>
          </a:xfrm>
          <a:prstGeom prst="rect">
            <a:avLst/>
          </a:prstGeom>
        </p:spPr>
      </p:pic>
      <p:pic>
        <p:nvPicPr>
          <p:cNvPr id="11" name="Image 10" descr="96795b40-cf93-11e5-90a9-b6c09dac9c85.jpg"/>
          <p:cNvPicPr>
            <a:picLocks noChangeAspect="1"/>
          </p:cNvPicPr>
          <p:nvPr/>
        </p:nvPicPr>
        <p:blipFill>
          <a:blip r:embed="rId5"/>
          <a:stretch>
            <a:fillRect/>
          </a:stretch>
        </p:blipFill>
        <p:spPr>
          <a:xfrm>
            <a:off x="6143636" y="2214554"/>
            <a:ext cx="2500330" cy="1875247"/>
          </a:xfrm>
          <a:prstGeom prst="rect">
            <a:avLst/>
          </a:prstGeom>
        </p:spPr>
      </p:pic>
      <p:pic>
        <p:nvPicPr>
          <p:cNvPr id="12" name="Image 11" descr="2hcq2yc.jpg"/>
          <p:cNvPicPr>
            <a:picLocks noChangeAspect="1"/>
          </p:cNvPicPr>
          <p:nvPr/>
        </p:nvPicPr>
        <p:blipFill>
          <a:blip r:embed="rId6" cstate="print"/>
          <a:stretch>
            <a:fillRect/>
          </a:stretch>
        </p:blipFill>
        <p:spPr>
          <a:xfrm>
            <a:off x="7858148" y="214290"/>
            <a:ext cx="972312" cy="661416"/>
          </a:xfrm>
          <a:prstGeom prst="rect">
            <a:avLst/>
          </a:prstGeom>
        </p:spPr>
      </p:pic>
      <p:sp>
        <p:nvSpPr>
          <p:cNvPr id="8" name="ZoneTexte 7"/>
          <p:cNvSpPr txBox="1"/>
          <p:nvPr/>
        </p:nvSpPr>
        <p:spPr>
          <a:xfrm>
            <a:off x="785786" y="4286256"/>
            <a:ext cx="2071702" cy="369332"/>
          </a:xfrm>
          <a:prstGeom prst="rect">
            <a:avLst/>
          </a:prstGeom>
          <a:noFill/>
        </p:spPr>
        <p:txBody>
          <a:bodyPr wrap="square" rtlCol="0">
            <a:spAutoFit/>
          </a:bodyPr>
          <a:lstStyle/>
          <a:p>
            <a:r>
              <a:rPr lang="fr-FR" b="1" dirty="0" smtClean="0">
                <a:solidFill>
                  <a:srgbClr val="00B0F0"/>
                </a:solidFill>
              </a:rPr>
              <a:t>4- the </a:t>
            </a:r>
            <a:r>
              <a:rPr lang="fr-FR" b="1" dirty="0" err="1" smtClean="0">
                <a:solidFill>
                  <a:srgbClr val="00B0F0"/>
                </a:solidFill>
              </a:rPr>
              <a:t>density</a:t>
            </a:r>
            <a:r>
              <a:rPr lang="fr-FR" b="1" dirty="0" smtClean="0">
                <a:solidFill>
                  <a:srgbClr val="00B0F0"/>
                </a:solidFill>
              </a:rPr>
              <a:t>: </a:t>
            </a:r>
            <a:endParaRPr lang="fr-FR" b="1" dirty="0">
              <a:solidFill>
                <a:srgbClr val="00B0F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186766" cy="5929354"/>
          </a:xfrm>
        </p:spPr>
        <p:txBody>
          <a:bodyPr>
            <a:normAutofit/>
          </a:bodyPr>
          <a:lstStyle/>
          <a:p>
            <a:pPr>
              <a:buNone/>
            </a:pPr>
            <a:r>
              <a:rPr lang="fr-FR" sz="1600" b="1" dirty="0" err="1" smtClean="0">
                <a:solidFill>
                  <a:srgbClr val="FFFF00"/>
                </a:solidFill>
              </a:rPr>
              <a:t>Meteorite</a:t>
            </a:r>
            <a:r>
              <a:rPr lang="fr-FR" sz="1600" b="1" dirty="0" smtClean="0">
                <a:solidFill>
                  <a:srgbClr val="FFFF00"/>
                </a:solidFill>
              </a:rPr>
              <a:t> classification:</a:t>
            </a:r>
            <a:endParaRPr lang="fr-FR" sz="1600" dirty="0" smtClean="0">
              <a:solidFill>
                <a:schemeClr val="tx2">
                  <a:lumMod val="10000"/>
                  <a:lumOff val="90000"/>
                </a:schemeClr>
              </a:solidFill>
            </a:endParaRPr>
          </a:p>
          <a:p>
            <a:pPr lvl="0">
              <a:buNone/>
            </a:pPr>
            <a:endParaRPr lang="fr-FR" sz="1600" dirty="0" smtClean="0">
              <a:solidFill>
                <a:schemeClr val="tx2">
                  <a:lumMod val="10000"/>
                  <a:lumOff val="90000"/>
                </a:schemeClr>
              </a:solidFill>
            </a:endParaRPr>
          </a:p>
          <a:p>
            <a:r>
              <a:rPr lang="en-US" sz="1600" dirty="0" smtClean="0"/>
              <a:t>Two broad categories of meteorites, by origin:</a:t>
            </a:r>
            <a:br>
              <a:rPr lang="en-US" sz="1600" dirty="0" smtClean="0"/>
            </a:br>
            <a:endParaRPr lang="en-US" sz="1600" dirty="0" smtClean="0"/>
          </a:p>
          <a:p>
            <a:r>
              <a:rPr lang="en-US" sz="1600" dirty="0" smtClean="0"/>
              <a:t>Non-Differentiated meteorites (primitive): reflects the material </a:t>
            </a:r>
            <a:r>
              <a:rPr lang="en-US" sz="1600" dirty="0" err="1" smtClean="0"/>
              <a:t>protoplanetary</a:t>
            </a:r>
            <a:r>
              <a:rPr lang="en-US" sz="1600" dirty="0" smtClean="0"/>
              <a:t> disk during condensation.</a:t>
            </a:r>
          </a:p>
          <a:p>
            <a:pPr>
              <a:buNone/>
            </a:pPr>
            <a:endParaRPr lang="en-US" sz="1600" dirty="0" smtClean="0"/>
          </a:p>
          <a:p>
            <a:r>
              <a:rPr lang="en-US" sz="1600" dirty="0" smtClean="0"/>
              <a:t>The differentiated meteorites are the result of separation by gravity between a dense core (iron + nickel) and a less dense coat formed silicates.</a:t>
            </a:r>
          </a:p>
          <a:p>
            <a:pPr>
              <a:buNone/>
            </a:pPr>
            <a:r>
              <a:rPr lang="en-US" sz="1600" dirty="0" smtClean="0"/>
              <a:t/>
            </a:r>
            <a:br>
              <a:rPr lang="en-US" sz="1600" dirty="0" smtClean="0"/>
            </a:br>
            <a:endParaRPr lang="fr-FR" sz="1600" b="1" dirty="0">
              <a:solidFill>
                <a:schemeClr val="tx2">
                  <a:lumMod val="10000"/>
                  <a:lumOff val="90000"/>
                </a:schemeClr>
              </a:solidFill>
            </a:endParaRPr>
          </a:p>
        </p:txBody>
      </p:sp>
      <p:graphicFrame>
        <p:nvGraphicFramePr>
          <p:cNvPr id="4" name="Tableau 3"/>
          <p:cNvGraphicFramePr>
            <a:graphicFrameLocks noGrp="1"/>
          </p:cNvGraphicFramePr>
          <p:nvPr/>
        </p:nvGraphicFramePr>
        <p:xfrm>
          <a:off x="2500298" y="5072074"/>
          <a:ext cx="5000660" cy="370840"/>
        </p:xfrm>
        <a:graphic>
          <a:graphicData uri="http://schemas.openxmlformats.org/drawingml/2006/table">
            <a:tbl>
              <a:tblPr firstRow="1" bandRow="1">
                <a:tableStyleId>{5C22544A-7EE6-4342-B048-85BDC9FD1C3A}</a:tableStyleId>
              </a:tblPr>
              <a:tblGrid>
                <a:gridCol w="5000660"/>
              </a:tblGrid>
              <a:tr h="370840">
                <a:tc>
                  <a:txBody>
                    <a:bodyPr/>
                    <a:lstStyle/>
                    <a:p>
                      <a:pPr algn="ctr"/>
                      <a:r>
                        <a:rPr kumimoji="0" lang="fr-FR" b="1" i="0" kern="1200" dirty="0" err="1" smtClean="0">
                          <a:solidFill>
                            <a:schemeClr val="bg1"/>
                          </a:solidFill>
                          <a:latin typeface="+mn-lt"/>
                          <a:ea typeface="+mn-ea"/>
                          <a:cs typeface="+mn-cs"/>
                        </a:rPr>
                        <a:t>Stony</a:t>
                      </a:r>
                      <a:r>
                        <a:rPr kumimoji="0" lang="fr-FR" b="1" i="0" kern="1200" dirty="0" smtClean="0">
                          <a:solidFill>
                            <a:schemeClr val="bg1"/>
                          </a:solidFill>
                          <a:latin typeface="+mn-lt"/>
                          <a:ea typeface="+mn-ea"/>
                          <a:cs typeface="+mn-cs"/>
                        </a:rPr>
                        <a:t> </a:t>
                      </a:r>
                      <a:r>
                        <a:rPr kumimoji="0" lang="fr-FR" b="1" i="0" kern="1200" dirty="0" err="1" smtClean="0">
                          <a:solidFill>
                            <a:schemeClr val="bg1"/>
                          </a:solidFill>
                          <a:latin typeface="+mn-lt"/>
                          <a:ea typeface="+mn-ea"/>
                          <a:cs typeface="+mn-cs"/>
                        </a:rPr>
                        <a:t>meteorite</a:t>
                      </a:r>
                      <a:r>
                        <a:rPr kumimoji="0" lang="fr-FR" b="1" i="0" kern="1200" dirty="0" smtClean="0">
                          <a:solidFill>
                            <a:schemeClr val="bg1"/>
                          </a:solidFill>
                          <a:latin typeface="+mn-lt"/>
                          <a:ea typeface="+mn-ea"/>
                          <a:cs typeface="+mn-cs"/>
                        </a:rPr>
                        <a:t> or </a:t>
                      </a:r>
                      <a:r>
                        <a:rPr kumimoji="0" lang="fr-FR" b="1" i="0" kern="1200" dirty="0" err="1" smtClean="0">
                          <a:solidFill>
                            <a:schemeClr val="bg1"/>
                          </a:solidFill>
                          <a:latin typeface="+mn-lt"/>
                          <a:ea typeface="+mn-ea"/>
                          <a:cs typeface="+mn-cs"/>
                        </a:rPr>
                        <a:t>meteorites</a:t>
                      </a:r>
                      <a:r>
                        <a:rPr kumimoji="0" lang="fr-FR" b="1" i="0" kern="1200" dirty="0" smtClean="0">
                          <a:solidFill>
                            <a:schemeClr val="bg1"/>
                          </a:solidFill>
                          <a:latin typeface="+mn-lt"/>
                          <a:ea typeface="+mn-ea"/>
                          <a:cs typeface="+mn-cs"/>
                        </a:rPr>
                        <a:t>.</a:t>
                      </a:r>
                    </a:p>
                  </a:txBody>
                  <a:tcPr>
                    <a:solidFill>
                      <a:srgbClr val="FFFF00"/>
                    </a:solidFill>
                  </a:tcPr>
                </a:tc>
              </a:tr>
            </a:tbl>
          </a:graphicData>
        </a:graphic>
      </p:graphicFrame>
      <p:graphicFrame>
        <p:nvGraphicFramePr>
          <p:cNvPr id="5" name="Tableau 4"/>
          <p:cNvGraphicFramePr>
            <a:graphicFrameLocks noGrp="1"/>
          </p:cNvGraphicFramePr>
          <p:nvPr/>
        </p:nvGraphicFramePr>
        <p:xfrm>
          <a:off x="857224" y="3571876"/>
          <a:ext cx="7929618" cy="370840"/>
        </p:xfrm>
        <a:graphic>
          <a:graphicData uri="http://schemas.openxmlformats.org/drawingml/2006/table">
            <a:tbl>
              <a:tblPr firstRow="1" bandRow="1">
                <a:tableStyleId>{5C22544A-7EE6-4342-B048-85BDC9FD1C3A}</a:tableStyleId>
              </a:tblPr>
              <a:tblGrid>
                <a:gridCol w="7929618"/>
              </a:tblGrid>
              <a:tr h="370840">
                <a:tc>
                  <a:txBody>
                    <a:bodyPr/>
                    <a:lstStyle/>
                    <a:p>
                      <a:pPr algn="ctr"/>
                      <a:r>
                        <a:rPr kumimoji="0" lang="fr-FR" b="1" i="0" kern="1200" dirty="0" smtClean="0">
                          <a:solidFill>
                            <a:schemeClr val="bg1"/>
                          </a:solidFill>
                          <a:latin typeface="+mn-lt"/>
                          <a:ea typeface="+mn-ea"/>
                          <a:cs typeface="+mn-cs"/>
                        </a:rPr>
                        <a:t>Mixed </a:t>
                      </a:r>
                      <a:r>
                        <a:rPr kumimoji="0" lang="fr-FR" b="1" i="0" kern="1200" dirty="0" err="1" smtClean="0">
                          <a:solidFill>
                            <a:schemeClr val="bg1"/>
                          </a:solidFill>
                          <a:latin typeface="+mn-lt"/>
                          <a:ea typeface="+mn-ea"/>
                          <a:cs typeface="+mn-cs"/>
                        </a:rPr>
                        <a:t>stony</a:t>
                      </a:r>
                      <a:r>
                        <a:rPr kumimoji="0" lang="fr-FR" b="1" i="0" kern="1200" dirty="0" smtClean="0">
                          <a:solidFill>
                            <a:schemeClr val="bg1"/>
                          </a:solidFill>
                          <a:latin typeface="+mn-lt"/>
                          <a:ea typeface="+mn-ea"/>
                          <a:cs typeface="+mn-cs"/>
                        </a:rPr>
                        <a:t> </a:t>
                      </a:r>
                      <a:r>
                        <a:rPr kumimoji="0" lang="fr-FR" b="1" i="0" kern="1200" dirty="0" err="1" smtClean="0">
                          <a:solidFill>
                            <a:schemeClr val="bg1"/>
                          </a:solidFill>
                          <a:latin typeface="+mn-lt"/>
                          <a:ea typeface="+mn-ea"/>
                          <a:cs typeface="+mn-cs"/>
                        </a:rPr>
                        <a:t>meteorites</a:t>
                      </a:r>
                      <a:r>
                        <a:rPr kumimoji="0" lang="fr-FR" b="1" i="0" kern="1200" dirty="0" smtClean="0">
                          <a:solidFill>
                            <a:schemeClr val="bg1"/>
                          </a:solidFill>
                          <a:latin typeface="+mn-lt"/>
                          <a:ea typeface="+mn-ea"/>
                          <a:cs typeface="+mn-cs"/>
                        </a:rPr>
                        <a:t> </a:t>
                      </a:r>
                      <a:r>
                        <a:rPr kumimoji="0" lang="fr-FR" b="1" i="0" kern="1200" dirty="0" err="1" smtClean="0">
                          <a:solidFill>
                            <a:schemeClr val="bg1"/>
                          </a:solidFill>
                          <a:latin typeface="+mn-lt"/>
                          <a:ea typeface="+mn-ea"/>
                          <a:cs typeface="+mn-cs"/>
                        </a:rPr>
                        <a:t>called</a:t>
                      </a:r>
                      <a:r>
                        <a:rPr kumimoji="0" lang="fr-FR" b="1" i="0" kern="1200" dirty="0" smtClean="0">
                          <a:solidFill>
                            <a:schemeClr val="bg1"/>
                          </a:solidFill>
                          <a:latin typeface="+mn-lt"/>
                          <a:ea typeface="+mn-ea"/>
                          <a:cs typeface="+mn-cs"/>
                        </a:rPr>
                        <a:t> </a:t>
                      </a:r>
                      <a:r>
                        <a:rPr kumimoji="0" lang="fr-FR" b="1" i="0" kern="1200" dirty="0" err="1" smtClean="0">
                          <a:solidFill>
                            <a:schemeClr val="bg1"/>
                          </a:solidFill>
                          <a:latin typeface="+mn-lt"/>
                          <a:ea typeface="+mn-ea"/>
                          <a:cs typeface="+mn-cs"/>
                        </a:rPr>
                        <a:t>metallo</a:t>
                      </a:r>
                      <a:r>
                        <a:rPr kumimoji="0" lang="fr-FR" b="1" i="0" kern="1200" dirty="0" smtClean="0">
                          <a:solidFill>
                            <a:schemeClr val="bg1"/>
                          </a:solidFill>
                          <a:latin typeface="+mn-lt"/>
                          <a:ea typeface="+mn-ea"/>
                          <a:cs typeface="+mn-cs"/>
                        </a:rPr>
                        <a:t>-</a:t>
                      </a:r>
                      <a:r>
                        <a:rPr kumimoji="0" lang="fr-FR" b="1" i="0" kern="1200" dirty="0" err="1" smtClean="0">
                          <a:solidFill>
                            <a:schemeClr val="bg1"/>
                          </a:solidFill>
                          <a:latin typeface="+mn-lt"/>
                          <a:ea typeface="+mn-ea"/>
                          <a:cs typeface="+mn-cs"/>
                        </a:rPr>
                        <a:t>siderolites</a:t>
                      </a:r>
                      <a:r>
                        <a:rPr kumimoji="0" lang="fr-FR" b="1" i="0" kern="1200" dirty="0" smtClean="0">
                          <a:solidFill>
                            <a:schemeClr val="bg1"/>
                          </a:solidFill>
                          <a:latin typeface="+mn-lt"/>
                          <a:ea typeface="+mn-ea"/>
                          <a:cs typeface="+mn-cs"/>
                        </a:rPr>
                        <a:t>.</a:t>
                      </a:r>
                    </a:p>
                  </a:txBody>
                  <a:tcPr>
                    <a:solidFill>
                      <a:srgbClr val="00B0F0"/>
                    </a:solidFill>
                  </a:tcPr>
                </a:tc>
              </a:tr>
            </a:tbl>
          </a:graphicData>
        </a:graphic>
      </p:graphicFrame>
      <p:graphicFrame>
        <p:nvGraphicFramePr>
          <p:cNvPr id="6" name="Tableau 5"/>
          <p:cNvGraphicFramePr>
            <a:graphicFrameLocks noGrp="1"/>
          </p:cNvGraphicFramePr>
          <p:nvPr/>
        </p:nvGraphicFramePr>
        <p:xfrm>
          <a:off x="1071538" y="4286256"/>
          <a:ext cx="7572428" cy="370840"/>
        </p:xfrm>
        <a:graphic>
          <a:graphicData uri="http://schemas.openxmlformats.org/drawingml/2006/table">
            <a:tbl>
              <a:tblPr firstRow="1" bandRow="1">
                <a:tableStyleId>{5C22544A-7EE6-4342-B048-85BDC9FD1C3A}</a:tableStyleId>
              </a:tblPr>
              <a:tblGrid>
                <a:gridCol w="7572428"/>
              </a:tblGrid>
              <a:tr h="370840">
                <a:tc>
                  <a:txBody>
                    <a:bodyPr/>
                    <a:lstStyle/>
                    <a:p>
                      <a:r>
                        <a:rPr kumimoji="0" lang="en-US" sz="1800" b="1" i="0" kern="1200" dirty="0" smtClean="0">
                          <a:solidFill>
                            <a:schemeClr val="bg1"/>
                          </a:solidFill>
                          <a:latin typeface="+mn-lt"/>
                          <a:ea typeface="+mn-ea"/>
                          <a:cs typeface="+mn-cs"/>
                        </a:rPr>
                        <a:t>Rich meteorites made of metal (alloy of iron and nickel) or siderites.</a:t>
                      </a:r>
                      <a:endParaRPr kumimoji="0" lang="en-US" b="1" i="0" kern="1200" dirty="0" smtClean="0">
                        <a:solidFill>
                          <a:schemeClr val="bg1"/>
                        </a:solidFill>
                        <a:latin typeface="+mn-lt"/>
                        <a:ea typeface="+mn-ea"/>
                        <a:cs typeface="+mn-cs"/>
                      </a:endParaRPr>
                    </a:p>
                  </a:txBody>
                  <a:tcPr>
                    <a:solidFill>
                      <a:srgbClr val="00FF00"/>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l.png"/>
          <p:cNvPicPr>
            <a:picLocks noChangeAspect="1"/>
          </p:cNvPicPr>
          <p:nvPr/>
        </p:nvPicPr>
        <p:blipFill>
          <a:blip r:embed="rId2"/>
          <a:srcRect b="11458"/>
          <a:stretch>
            <a:fillRect/>
          </a:stretch>
        </p:blipFill>
        <p:spPr>
          <a:xfrm>
            <a:off x="285719" y="214291"/>
            <a:ext cx="8675885" cy="6500626"/>
          </a:xfrm>
          <a:prstGeom prst="rect">
            <a:avLst/>
          </a:prstGeom>
        </p:spPr>
      </p:pic>
      <p:graphicFrame>
        <p:nvGraphicFramePr>
          <p:cNvPr id="4" name="Tableau 3"/>
          <p:cNvGraphicFramePr>
            <a:graphicFrameLocks noGrp="1"/>
          </p:cNvGraphicFramePr>
          <p:nvPr/>
        </p:nvGraphicFramePr>
        <p:xfrm>
          <a:off x="1571604" y="357166"/>
          <a:ext cx="6357982" cy="579120"/>
        </p:xfrm>
        <a:graphic>
          <a:graphicData uri="http://schemas.openxmlformats.org/drawingml/2006/table">
            <a:tbl>
              <a:tblPr firstRow="1" bandRow="1">
                <a:tableStyleId>{5C22544A-7EE6-4342-B048-85BDC9FD1C3A}</a:tableStyleId>
              </a:tblPr>
              <a:tblGrid>
                <a:gridCol w="6357982"/>
              </a:tblGrid>
              <a:tr h="370840">
                <a:tc>
                  <a:txBody>
                    <a:bodyPr/>
                    <a:lstStyle/>
                    <a:p>
                      <a:pPr algn="ctr"/>
                      <a:r>
                        <a:rPr kumimoji="0" lang="fr-FR" sz="3200" b="1" i="0" kern="1200" dirty="0" smtClean="0">
                          <a:solidFill>
                            <a:srgbClr val="FFFF00"/>
                          </a:solidFill>
                          <a:latin typeface="+mn-lt"/>
                          <a:ea typeface="+mn-ea"/>
                          <a:cs typeface="+mn-cs"/>
                        </a:rPr>
                        <a:t>Classification of </a:t>
                      </a:r>
                      <a:r>
                        <a:rPr kumimoji="0" lang="fr-FR" sz="3200" b="1" i="0" kern="1200" dirty="0" err="1" smtClean="0">
                          <a:solidFill>
                            <a:srgbClr val="FFFF00"/>
                          </a:solidFill>
                          <a:latin typeface="+mn-lt"/>
                          <a:ea typeface="+mn-ea"/>
                          <a:cs typeface="+mn-cs"/>
                        </a:rPr>
                        <a:t>meteors</a:t>
                      </a:r>
                      <a:endParaRPr kumimoji="0" lang="fr-FR" sz="3200" b="1" i="0" kern="1200" dirty="0" smtClean="0">
                        <a:solidFill>
                          <a:srgbClr val="FFFF00"/>
                        </a:solidFill>
                        <a:latin typeface="+mn-lt"/>
                        <a:ea typeface="+mn-ea"/>
                        <a:cs typeface="+mn-cs"/>
                      </a:endParaRPr>
                    </a:p>
                  </a:txBody>
                  <a:tcPr>
                    <a:solidFill>
                      <a:schemeClr val="bg1"/>
                    </a:solidFill>
                  </a:tcPr>
                </a:tc>
              </a:tr>
            </a:tbl>
          </a:graphicData>
        </a:graphic>
      </p:graphicFrame>
    </p:spTree>
  </p:cSld>
  <p:clrMapOvr>
    <a:masterClrMapping/>
  </p:clrMapOvr>
</p:sld>
</file>

<file path=ppt/theme/theme1.xml><?xml version="1.0" encoding="utf-8"?>
<a:theme xmlns:a="http://schemas.openxmlformats.org/drawingml/2006/main" name="Technique">
  <a:themeElements>
    <a:clrScheme name="Personnalisé 7">
      <a:dk1>
        <a:srgbClr val="0C0C0C"/>
      </a:dk1>
      <a:lt1>
        <a:srgbClr val="F8F8F8"/>
      </a:lt1>
      <a:dk2>
        <a:srgbClr val="0C0C0C"/>
      </a:dk2>
      <a:lt2>
        <a:srgbClr val="0C0C0C"/>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435</TotalTime>
  <Words>419</Words>
  <PresentationFormat>Affichage à l'écran (4:3)</PresentationFormat>
  <Paragraphs>179</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Technique</vt:lpstr>
      <vt:lpstr>Meteorites: Introduction to methods Identification and classification </vt:lpstr>
      <vt:lpstr>Plan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Météorites :  introduction aux méthodes d’identification et classification</dc:title>
  <dc:creator>user</dc:creator>
  <cp:lastModifiedBy>user</cp:lastModifiedBy>
  <cp:revision>47</cp:revision>
  <dcterms:created xsi:type="dcterms:W3CDTF">2016-03-27T13:16:01Z</dcterms:created>
  <dcterms:modified xsi:type="dcterms:W3CDTF">2016-03-31T10:24:03Z</dcterms:modified>
</cp:coreProperties>
</file>