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4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9933"/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2A087-3C33-4E7A-9D01-80CDBF9E9EA6}" type="datetimeFigureOut">
              <a:rPr lang="fr-FR" smtClean="0"/>
              <a:pPr/>
              <a:t>31/03/2016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1236C-03F3-4B82-BAC5-E06A0E27BF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IL FAUT MONTRER LES CHONDRES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1236C-03F3-4B82-BAC5-E06A0E27BFB4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31/03/2016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31/03/2016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31/03/2016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31/03/2016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31/03/2016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31/03/2016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31/03/2016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31/03/2016</a:t>
            </a:fld>
            <a:endParaRPr lang="fr-BE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31/03/2016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31/03/2016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31/03/2016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31/03/2016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596" y="1928802"/>
            <a:ext cx="8143464" cy="2571768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solidFill>
                  <a:srgbClr val="FFFF00"/>
                </a:solidFill>
              </a:rPr>
              <a:t>Météorites :</a:t>
            </a:r>
            <a:br>
              <a:rPr lang="fr-FR" sz="3600" dirty="0" smtClean="0">
                <a:solidFill>
                  <a:srgbClr val="FFFF00"/>
                </a:solidFill>
              </a:rPr>
            </a:br>
            <a:r>
              <a:rPr lang="fr-FR" sz="3600" dirty="0" smtClean="0">
                <a:solidFill>
                  <a:srgbClr val="FFFF00"/>
                </a:solidFill>
              </a:rPr>
              <a:t> introduction aux méthodes d’identification et classification</a:t>
            </a:r>
            <a:endParaRPr lang="fr-FR" sz="3600" dirty="0">
              <a:solidFill>
                <a:srgbClr val="FFFF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0034" y="4286256"/>
            <a:ext cx="8068040" cy="1884188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EL YAZIDI </a:t>
            </a:r>
            <a:r>
              <a:rPr lang="fr-FR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Mayssa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l"/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Le 31/03/2016 – </a:t>
            </a:r>
            <a:r>
              <a:rPr lang="fr-FR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Kélibia</a:t>
            </a: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fr-F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 3" descr="12821581_10205217298025843_518644636494887127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85728"/>
            <a:ext cx="1676096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 descr="0-7d81dae1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14290"/>
            <a:ext cx="1357322" cy="1332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/>
          <p:cNvPicPr/>
          <p:nvPr/>
        </p:nvPicPr>
        <p:blipFill>
          <a:blip r:embed="rId4" cstate="print"/>
          <a:srcRect l="17326" t="9607" r="21032" b="10108"/>
          <a:stretch>
            <a:fillRect/>
          </a:stretch>
        </p:blipFill>
        <p:spPr bwMode="auto">
          <a:xfrm>
            <a:off x="7215206" y="214290"/>
            <a:ext cx="1285884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57694"/>
            <a:ext cx="9144000" cy="7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186766" cy="5697559"/>
          </a:xfrm>
        </p:spPr>
        <p:txBody>
          <a:bodyPr/>
          <a:lstStyle/>
          <a:p>
            <a:pPr>
              <a:buNone/>
            </a:pPr>
            <a:r>
              <a:rPr lang="fr-FR" sz="3200" b="1" dirty="0" smtClean="0">
                <a:solidFill>
                  <a:srgbClr val="FFFF00"/>
                </a:solidFill>
              </a:rPr>
              <a:t>Les chondrites : </a:t>
            </a: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Les plus abondantes des chutes observées (84%)</a:t>
            </a:r>
          </a:p>
          <a:p>
            <a:pPr>
              <a:buNone/>
            </a:pPr>
            <a:endParaRPr lang="fr-FR" sz="1600" b="1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endParaRPr lang="fr-FR" sz="1600" b="1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r>
              <a:rPr lang="fr-FR" sz="1600" b="1" dirty="0" smtClean="0">
                <a:solidFill>
                  <a:srgbClr val="FFCCCC"/>
                </a:solidFill>
              </a:rPr>
              <a:t>1-</a:t>
            </a: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fr-FR" sz="1600" b="1" dirty="0" smtClean="0">
                <a:solidFill>
                  <a:srgbClr val="FFCCCC"/>
                </a:solidFill>
              </a:rPr>
              <a:t>Les chondrites ordinaires </a:t>
            </a: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(groupes H, L et LL) : représentent à elles seules 80% des météorites découvertes sur terre.</a:t>
            </a:r>
            <a:b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</a:b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Elles sont constituées de petites billes appelées chondres qui se sont accumulées les unes aux autres.  </a:t>
            </a: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endParaRPr lang="fr-FR" sz="1600" b="1" dirty="0" smtClean="0">
              <a:solidFill>
                <a:srgbClr val="FFCCCC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496"/>
            <a:ext cx="4913726" cy="182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http://www.astrosurf.com/toussaint/dossiers/meteorites/pultu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857760"/>
            <a:ext cx="2285984" cy="1712348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2500298" y="5357826"/>
            <a:ext cx="4143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FF00"/>
                </a:solidFill>
              </a:rPr>
              <a:t>La météorite de </a:t>
            </a:r>
            <a:r>
              <a:rPr lang="fr-FR" sz="1600" b="1" dirty="0" err="1" smtClean="0">
                <a:solidFill>
                  <a:srgbClr val="00FF00"/>
                </a:solidFill>
              </a:rPr>
              <a:t>Pultusk</a:t>
            </a:r>
            <a:endParaRPr lang="fr-FR" sz="16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5602079" cy="570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428596" y="285728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C000"/>
                </a:solidFill>
              </a:rPr>
              <a:t>2- Les chondrites carbonées (groupe C) </a:t>
            </a:r>
          </a:p>
          <a:p>
            <a:endParaRPr lang="fr-FR" dirty="0"/>
          </a:p>
        </p:txBody>
      </p:sp>
      <p:pic>
        <p:nvPicPr>
          <p:cNvPr id="4100" name="Picture 4" descr="http://www.carionmineraux.com/meteorite/meteorites_mars_2015/meteorite-allende-1b_small.jpg"/>
          <p:cNvPicPr>
            <a:picLocks noChangeAspect="1" noChangeArrowheads="1"/>
          </p:cNvPicPr>
          <p:nvPr/>
        </p:nvPicPr>
        <p:blipFill>
          <a:blip r:embed="rId3"/>
          <a:srcRect l="30844" r="20454"/>
          <a:stretch>
            <a:fillRect/>
          </a:stretch>
        </p:blipFill>
        <p:spPr bwMode="auto">
          <a:xfrm>
            <a:off x="6715140" y="1000108"/>
            <a:ext cx="2143140" cy="2933701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6286512" y="4143380"/>
            <a:ext cx="2857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cap="all" dirty="0" smtClean="0">
                <a:solidFill>
                  <a:srgbClr val="00FF00"/>
                </a:solidFill>
              </a:rPr>
              <a:t>MÉTÉORITE: ALLENDE</a:t>
            </a:r>
            <a:r>
              <a:rPr lang="fr-FR" sz="1600" b="1" dirty="0" smtClean="0">
                <a:solidFill>
                  <a:srgbClr val="00FF00"/>
                </a:solidFill>
              </a:rPr>
              <a:t> </a:t>
            </a:r>
            <a:br>
              <a:rPr lang="fr-FR" sz="1600" b="1" dirty="0" smtClean="0">
                <a:solidFill>
                  <a:srgbClr val="00FF00"/>
                </a:solidFill>
              </a:rPr>
            </a:br>
            <a:r>
              <a:rPr lang="fr-FR" sz="1600" b="1" dirty="0" smtClean="0">
                <a:solidFill>
                  <a:srgbClr val="00FF00"/>
                </a:solidFill>
              </a:rPr>
              <a:t>Dim: 2,5x2,2x0,2 cm / </a:t>
            </a:r>
          </a:p>
          <a:p>
            <a:r>
              <a:rPr lang="fr-FR" sz="1600" b="1" dirty="0" smtClean="0">
                <a:solidFill>
                  <a:srgbClr val="00FF00"/>
                </a:solidFill>
              </a:rPr>
              <a:t>Poids: 2,56g</a:t>
            </a:r>
            <a:endParaRPr lang="fr-FR" sz="1600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043890" cy="5929354"/>
          </a:xfrm>
        </p:spPr>
        <p:txBody>
          <a:bodyPr/>
          <a:lstStyle/>
          <a:p>
            <a:pPr>
              <a:buNone/>
            </a:pPr>
            <a:r>
              <a:rPr lang="fr-FR" sz="3200" b="1" dirty="0" smtClean="0">
                <a:solidFill>
                  <a:srgbClr val="FFFF00"/>
                </a:solidFill>
              </a:rPr>
              <a:t>Les Achondrites: </a:t>
            </a:r>
            <a:r>
              <a:rPr lang="fr-FR" sz="32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8%</a:t>
            </a:r>
            <a:endParaRPr lang="fr-FR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fr-FR" sz="16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Dépourvues de chondres.</a:t>
            </a:r>
          </a:p>
          <a:p>
            <a:pPr>
              <a:buNone/>
            </a:pPr>
            <a:r>
              <a:rPr lang="fr-FR" sz="16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Essentiellement silicatées. </a:t>
            </a:r>
          </a:p>
          <a:p>
            <a:pPr>
              <a:buNone/>
            </a:pPr>
            <a:r>
              <a:rPr lang="fr-FR" sz="16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Classées selon leur teneur en calcium. </a:t>
            </a:r>
          </a:p>
          <a:p>
            <a:pPr>
              <a:buNone/>
            </a:pPr>
            <a:r>
              <a:rPr lang="fr-FR" sz="16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Ressemblent le plus aux roches terrestres.</a:t>
            </a:r>
          </a:p>
          <a:p>
            <a:pPr>
              <a:buNone/>
            </a:pPr>
            <a:endParaRPr lang="fr-FR" sz="1600" dirty="0" smtClean="0">
              <a:solidFill>
                <a:schemeClr val="tx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r>
              <a:rPr lang="fr-FR" sz="1600" b="1" dirty="0" smtClean="0">
                <a:solidFill>
                  <a:srgbClr val="FFC000"/>
                </a:solidFill>
              </a:rPr>
              <a:t>Le groupe des HED</a:t>
            </a:r>
            <a:r>
              <a:rPr lang="fr-FR" sz="16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 : sont les plus nombreuses des achondrites (6%).</a:t>
            </a:r>
            <a:br>
              <a:rPr lang="fr-FR" sz="16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r>
              <a:rPr lang="fr-FR" sz="16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On suppose que ces météorites proviennent de la croûte de astéroïde Vesta.</a:t>
            </a:r>
          </a:p>
          <a:p>
            <a:pPr>
              <a:buNone/>
            </a:pPr>
            <a:endParaRPr lang="fr-FR" sz="1600" dirty="0" smtClean="0">
              <a:solidFill>
                <a:schemeClr val="tx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r>
              <a:rPr lang="fr-FR" sz="1600" b="1" dirty="0" smtClean="0">
                <a:solidFill>
                  <a:srgbClr val="FFC000"/>
                </a:solidFill>
              </a:rPr>
              <a:t> Les Ureilites</a:t>
            </a:r>
            <a:r>
              <a:rPr lang="fr-FR" sz="16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 (URE) :</a:t>
            </a:r>
            <a:br>
              <a:rPr lang="fr-FR" sz="16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r>
              <a:rPr lang="fr-FR" sz="16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Elles peuvent contenir du diamant et sont très difficiles à scier.</a:t>
            </a:r>
            <a:br>
              <a:rPr lang="fr-FR" sz="16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endParaRPr lang="fr-FR" sz="1600" dirty="0" smtClean="0">
              <a:solidFill>
                <a:schemeClr val="tx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r>
              <a:rPr lang="fr-FR" sz="1600" b="1" dirty="0" smtClean="0">
                <a:solidFill>
                  <a:srgbClr val="FFC000"/>
                </a:solidFill>
              </a:rPr>
              <a:t>Les Aubrites </a:t>
            </a:r>
            <a:r>
              <a:rPr lang="fr-FR" sz="16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(AUB) :</a:t>
            </a:r>
            <a:br>
              <a:rPr lang="fr-FR" sz="16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r>
              <a:rPr lang="fr-FR" sz="16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Elles sont claires et contiennent des minéraux inconnus sur Terre.</a:t>
            </a:r>
            <a:br>
              <a:rPr lang="fr-FR" sz="16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endParaRPr lang="fr-FR" sz="1600" dirty="0" smtClean="0">
              <a:solidFill>
                <a:schemeClr val="tx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r>
              <a:rPr lang="fr-FR" sz="1600" b="1" dirty="0" smtClean="0">
                <a:solidFill>
                  <a:srgbClr val="FFC000"/>
                </a:solidFill>
              </a:rPr>
              <a:t>Les Angrites</a:t>
            </a:r>
            <a:r>
              <a:rPr lang="fr-FR" sz="16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 (ANG) :</a:t>
            </a:r>
            <a:br>
              <a:rPr lang="fr-FR" sz="16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r>
              <a:rPr lang="fr-FR" sz="1600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 Constituées principalement des minéraux olivine, augite et anorthite. </a:t>
            </a:r>
            <a:r>
              <a:rPr lang="fr-FR" sz="16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/>
            </a:r>
            <a:br>
              <a:rPr lang="fr-FR" sz="16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</a:br>
            <a:r>
              <a:rPr lang="fr-FR" sz="1600" b="1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 </a:t>
            </a:r>
            <a:endParaRPr lang="fr-FR" sz="1600" b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11266" name="Picture 2" descr="http://www.astrosurf.com/toussaint/dossiers/meteorites/2chass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42852"/>
            <a:ext cx="2038350" cy="1905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143604" y="1928802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FF00"/>
                </a:solidFill>
              </a:rPr>
              <a:t>     la météorite de </a:t>
            </a:r>
            <a:r>
              <a:rPr lang="fr-FR" sz="1600" b="1" dirty="0" err="1" smtClean="0">
                <a:solidFill>
                  <a:srgbClr val="00FF00"/>
                </a:solidFill>
              </a:rPr>
              <a:t>Chassigny</a:t>
            </a:r>
            <a:endParaRPr lang="fr-FR" sz="16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7166"/>
            <a:ext cx="8186766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600" b="1" dirty="0" smtClean="0">
                <a:solidFill>
                  <a:srgbClr val="FFC000"/>
                </a:solidFill>
              </a:rPr>
              <a:t> </a:t>
            </a:r>
          </a:p>
          <a:p>
            <a:pPr>
              <a:buNone/>
            </a:pPr>
            <a:endParaRPr lang="fr-FR" sz="16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fr-FR" sz="1600" b="1" dirty="0" smtClean="0">
                <a:solidFill>
                  <a:srgbClr val="FFC000"/>
                </a:solidFill>
              </a:rPr>
              <a:t>Le groupe des S.N.C</a:t>
            </a: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. :</a:t>
            </a:r>
            <a:b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</a:b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Ces météorites proviennent certainement de Mars, elles sont représentées par trois</a:t>
            </a:r>
            <a:b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</a:b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météorites (</a:t>
            </a:r>
            <a:r>
              <a:rPr lang="fr-FR" sz="1600" dirty="0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Shergotty</a:t>
            </a: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, </a:t>
            </a:r>
            <a:r>
              <a:rPr lang="fr-FR" sz="1600" dirty="0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Nahkla</a:t>
            </a: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, </a:t>
            </a:r>
            <a:r>
              <a:rPr lang="fr-FR" sz="1600" dirty="0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Chassigny</a:t>
            </a: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).</a:t>
            </a: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r>
              <a:rPr lang="fr-FR" sz="1600" b="1" dirty="0" smtClean="0">
                <a:solidFill>
                  <a:srgbClr val="FFC000"/>
                </a:solidFill>
              </a:rPr>
              <a:t>Les météorites lunaires </a:t>
            </a: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(LUN) :</a:t>
            </a:r>
            <a:b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</a:b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Elles sont plus chères que les météorites martiennes. </a:t>
            </a: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fr-FR" sz="1600" b="1" dirty="0" smtClean="0">
                <a:solidFill>
                  <a:srgbClr val="FFC000"/>
                </a:solidFill>
              </a:rPr>
              <a:t>Les achondrites primitives </a:t>
            </a: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:</a:t>
            </a:r>
            <a:b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</a:b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/>
            </a:r>
            <a:b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</a:b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Dans ce groupe il y a : </a:t>
            </a:r>
          </a:p>
          <a:p>
            <a:pPr>
              <a:buNone/>
            </a:pP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       </a:t>
            </a:r>
            <a:r>
              <a:rPr lang="fr-FR" sz="1600" dirty="0" smtClean="0">
                <a:solidFill>
                  <a:srgbClr val="00B0F0"/>
                </a:solidFill>
              </a:rPr>
              <a:t>les </a:t>
            </a:r>
            <a:r>
              <a:rPr lang="fr-FR" sz="1600" dirty="0" err="1" smtClean="0">
                <a:solidFill>
                  <a:srgbClr val="00B0F0"/>
                </a:solidFill>
              </a:rPr>
              <a:t>Brachinites</a:t>
            </a:r>
            <a:r>
              <a:rPr lang="fr-FR" sz="1600" dirty="0" smtClean="0">
                <a:solidFill>
                  <a:srgbClr val="00B0F0"/>
                </a:solidFill>
              </a:rPr>
              <a:t> BRA</a:t>
            </a: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(météorite </a:t>
            </a:r>
            <a:r>
              <a:rPr lang="fr-FR" sz="1600" dirty="0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Brachina</a:t>
            </a: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trouvée en 1974),</a:t>
            </a:r>
          </a:p>
          <a:p>
            <a:pPr>
              <a:buNone/>
            </a:pPr>
            <a:r>
              <a:rPr lang="fr-FR" sz="1600" dirty="0" smtClean="0">
                <a:solidFill>
                  <a:srgbClr val="00B050"/>
                </a:solidFill>
              </a:rPr>
              <a:t>        les </a:t>
            </a:r>
            <a:r>
              <a:rPr lang="fr-FR" sz="1600" dirty="0" err="1" smtClean="0">
                <a:solidFill>
                  <a:srgbClr val="00B050"/>
                </a:solidFill>
              </a:rPr>
              <a:t>Lodranites</a:t>
            </a:r>
            <a:r>
              <a:rPr lang="fr-FR" sz="1600" dirty="0" smtClean="0">
                <a:solidFill>
                  <a:srgbClr val="00B050"/>
                </a:solidFill>
              </a:rPr>
              <a:t> LOD</a:t>
            </a: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(météorite </a:t>
            </a:r>
            <a:r>
              <a:rPr lang="fr-FR" sz="1600" dirty="0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Lodran</a:t>
            </a: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chute de 1868),</a:t>
            </a:r>
          </a:p>
          <a:p>
            <a:pPr>
              <a:buNone/>
            </a:pPr>
            <a:r>
              <a:rPr lang="fr-FR" sz="1600" dirty="0" smtClean="0">
                <a:solidFill>
                  <a:srgbClr val="7030A0"/>
                </a:solidFill>
              </a:rPr>
              <a:t>        les </a:t>
            </a:r>
            <a:r>
              <a:rPr lang="fr-FR" sz="1600" dirty="0" err="1" smtClean="0">
                <a:solidFill>
                  <a:srgbClr val="7030A0"/>
                </a:solidFill>
              </a:rPr>
              <a:t>Acapulcoïtes</a:t>
            </a:r>
            <a:r>
              <a:rPr lang="fr-FR" sz="1600" dirty="0" smtClean="0">
                <a:solidFill>
                  <a:srgbClr val="7030A0"/>
                </a:solidFill>
              </a:rPr>
              <a:t> AL </a:t>
            </a: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(météorite Acapulco chute de 1976) </a:t>
            </a:r>
          </a:p>
          <a:p>
            <a:pPr>
              <a:buNone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        les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</a:rPr>
              <a:t>Winonaïtes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</a:rPr>
              <a:t> WIN </a:t>
            </a: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(la météorite Winona trouvée en 1928).</a:t>
            </a:r>
            <a:b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</a:br>
            <a:endParaRPr lang="fr-FR" sz="16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5757874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200" b="1" dirty="0" smtClean="0">
                <a:solidFill>
                  <a:srgbClr val="FFFF00"/>
                </a:solidFill>
              </a:rPr>
              <a:t>Les métalliques ou sidérites</a:t>
            </a: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              (6% des météorites)</a:t>
            </a: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Il existe: </a:t>
            </a:r>
          </a:p>
          <a:p>
            <a:pPr>
              <a:buNone/>
            </a:pP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 *</a:t>
            </a:r>
            <a:r>
              <a:rPr lang="fr-FR" sz="1600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Les Octaédrites,</a:t>
            </a:r>
          </a:p>
          <a:p>
            <a:pPr>
              <a:buNone/>
            </a:pP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 *Les </a:t>
            </a:r>
            <a:r>
              <a:rPr lang="fr-FR" sz="1600" dirty="0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Ataxites</a:t>
            </a: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et </a:t>
            </a:r>
          </a:p>
          <a:p>
            <a:pPr>
              <a:buNone/>
            </a:pP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 *Les </a:t>
            </a:r>
            <a:r>
              <a:rPr lang="fr-FR" sz="1600" dirty="0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Hexaédrites</a:t>
            </a: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Classées en fonction de leur teneur en Nickel. </a:t>
            </a:r>
            <a:endParaRPr lang="fr-FR" sz="16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Image 3" descr="http://allmeteorite.com/files/Sikoth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928670"/>
            <a:ext cx="417227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58204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600" b="1" dirty="0" smtClean="0">
                <a:solidFill>
                  <a:srgbClr val="FFCCCC"/>
                </a:solidFill>
              </a:rPr>
              <a:t>Les Octaédrites :</a:t>
            </a: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/>
            </a:r>
            <a:b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</a:b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/>
            </a:r>
            <a:b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</a:b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Ce sont les sidérites les plus nombreuses, l'attaque à l'acide nitrique d'une face polie de ce type de météorite permet de voir apparaître réseau de lignes entrecroisées appelée figure de </a:t>
            </a:r>
            <a:r>
              <a:rPr lang="fr-FR" sz="1600" dirty="0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Widmanstätten</a:t>
            </a: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.</a:t>
            </a:r>
            <a:b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</a:b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r>
              <a:rPr lang="fr-FR" sz="1600" b="1" dirty="0" smtClean="0">
                <a:solidFill>
                  <a:srgbClr val="00FF00"/>
                </a:solidFill>
              </a:rPr>
              <a:t> Les </a:t>
            </a:r>
            <a:r>
              <a:rPr lang="fr-FR" sz="1600" b="1" dirty="0" err="1" smtClean="0">
                <a:solidFill>
                  <a:srgbClr val="00FF00"/>
                </a:solidFill>
              </a:rPr>
              <a:t>Ataxites</a:t>
            </a:r>
            <a:r>
              <a:rPr lang="fr-FR" sz="1600" b="1" dirty="0" smtClean="0">
                <a:solidFill>
                  <a:srgbClr val="00FF00"/>
                </a:solidFill>
              </a:rPr>
              <a:t> :</a:t>
            </a: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/>
            </a:r>
            <a:b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</a:b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/>
            </a:r>
            <a:b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</a:b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Elles n'ont pas de structure de </a:t>
            </a:r>
            <a:r>
              <a:rPr lang="fr-FR" sz="1600" dirty="0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Widmanstätten</a:t>
            </a: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visible à l'</a:t>
            </a:r>
            <a:r>
              <a:rPr lang="fr-FR" sz="1600" dirty="0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oeil</a:t>
            </a: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nu. pourcentage extrêmement faible des météorites métalliques.</a:t>
            </a: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r>
              <a:rPr lang="fr-FR" sz="1600" b="1" dirty="0" smtClean="0">
                <a:solidFill>
                  <a:srgbClr val="FF9933"/>
                </a:solidFill>
              </a:rPr>
              <a:t>Les </a:t>
            </a:r>
            <a:r>
              <a:rPr lang="fr-FR" sz="1600" b="1" dirty="0" err="1" smtClean="0">
                <a:solidFill>
                  <a:srgbClr val="FF9933"/>
                </a:solidFill>
              </a:rPr>
              <a:t>Hexaédrites</a:t>
            </a:r>
            <a:r>
              <a:rPr lang="fr-FR" sz="1600" b="1" dirty="0" smtClean="0">
                <a:solidFill>
                  <a:srgbClr val="FF9933"/>
                </a:solidFill>
              </a:rPr>
              <a:t> :</a:t>
            </a: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/>
            </a:r>
            <a:b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</a:b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Si on attaque leur surface à l'acide chlorhydrique un réseau de bandes appelé bandes de Neumann peut apparaître.</a:t>
            </a:r>
            <a:endParaRPr lang="fr-FR" sz="16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Image 3" descr="widmanstatt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4357694"/>
            <a:ext cx="3066404" cy="2012946"/>
          </a:xfrm>
          <a:prstGeom prst="rect">
            <a:avLst/>
          </a:prstGeom>
        </p:spPr>
      </p:pic>
      <p:pic>
        <p:nvPicPr>
          <p:cNvPr id="5" name="Image 4" descr="6f6d2019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064" y="4429132"/>
            <a:ext cx="2925913" cy="221456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5114932" cy="5857916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Mixte </a:t>
            </a:r>
          </a:p>
          <a:p>
            <a:pPr>
              <a:buNone/>
            </a:pP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(2% des météorites) </a:t>
            </a: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Mélange de métal et de silicates.</a:t>
            </a: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r>
              <a:rPr lang="fr-FR" sz="1600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il existe: </a:t>
            </a:r>
          </a:p>
          <a:p>
            <a:pPr>
              <a:buNone/>
            </a:pPr>
            <a:r>
              <a:rPr lang="fr-FR" sz="1600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 Les Pallasites </a:t>
            </a:r>
          </a:p>
          <a:p>
            <a:pPr>
              <a:buNone/>
            </a:pPr>
            <a:r>
              <a:rPr lang="fr-FR" sz="1600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 Les Mésosidérites</a:t>
            </a: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endParaRPr lang="fr-FR" sz="16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Image 3" descr="http://allmeteorite.com/files/Brahi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071546"/>
            <a:ext cx="435771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28596" y="285728"/>
            <a:ext cx="8286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FF00"/>
                </a:solidFill>
              </a:rPr>
              <a:t>Les météorites métallo-pierreuses</a:t>
            </a:r>
            <a:r>
              <a:rPr lang="fr-FR" sz="32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,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329642" cy="5697559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1600" b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fr-FR" sz="1600" b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fr-FR" sz="1600" b="1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fr-FR" sz="1600" b="1" dirty="0" smtClean="0">
                <a:solidFill>
                  <a:srgbClr val="FFC000"/>
                </a:solidFill>
              </a:rPr>
              <a:t>Les Pallasites :</a:t>
            </a:r>
            <a:r>
              <a:rPr lang="fr-FR" sz="1600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/>
            </a:r>
            <a:br>
              <a:rPr lang="fr-FR" sz="1600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</a:br>
            <a:r>
              <a:rPr lang="fr-FR" sz="1600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/>
            </a:r>
            <a:br>
              <a:rPr lang="fr-FR" sz="1600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</a:br>
            <a:r>
              <a:rPr lang="fr-FR" sz="1600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Elles sont très esthétiques en tranche fine et polie car elles contiennent souvent des grains cristallisés d'olivine. C'est l'allemand Pallas qui a pour la première fois découvert ce type de météorite en 1775 en Sibérie.</a:t>
            </a:r>
          </a:p>
          <a:p>
            <a:pPr>
              <a:buNone/>
            </a:pPr>
            <a:endParaRPr lang="fr-FR" sz="1600" dirty="0" smtClean="0">
              <a:solidFill>
                <a:schemeClr val="tx1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endParaRPr lang="fr-FR" sz="1600" dirty="0" smtClean="0">
              <a:solidFill>
                <a:schemeClr val="tx1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r>
              <a:rPr lang="fr-FR" sz="1600" b="1" dirty="0" smtClean="0">
                <a:solidFill>
                  <a:srgbClr val="FFC000"/>
                </a:solidFill>
              </a:rPr>
              <a:t>Les Mésosidérites :</a:t>
            </a:r>
            <a:r>
              <a:rPr lang="fr-FR" sz="1600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/>
            </a:r>
            <a:br>
              <a:rPr lang="fr-FR" sz="1600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</a:br>
            <a:r>
              <a:rPr lang="fr-FR" sz="1600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/>
            </a:r>
            <a:br>
              <a:rPr lang="fr-FR" sz="1600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</a:br>
            <a:r>
              <a:rPr lang="fr-FR" sz="1600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Elles proviennent probablement tout comme les HED de l'astéroïde Vesta.</a:t>
            </a:r>
          </a:p>
          <a:p>
            <a:endParaRPr lang="fr-FR" sz="1600" dirty="0" smtClean="0">
              <a:solidFill>
                <a:schemeClr val="tx1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endParaRPr lang="fr-FR" sz="1600" dirty="0">
              <a:solidFill>
                <a:schemeClr val="tx1">
                  <a:lumMod val="10000"/>
                  <a:lumOff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85794"/>
            <a:ext cx="8043890" cy="5340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>
                <a:solidFill>
                  <a:srgbClr val="C00000"/>
                </a:solidFill>
              </a:rPr>
              <a:t>Conclusion  </a:t>
            </a:r>
          </a:p>
          <a:p>
            <a:pPr>
              <a:buNone/>
            </a:pPr>
            <a:endParaRPr lang="fr-FR" b="1" dirty="0" smtClean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r>
              <a:rPr lang="fr-FR" sz="16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     Ces météorites sont probablement les premiers solides qui se soient formés dans le système solaire. C'est leur âge que l'on adopte pour celui du système solaire lui-même.</a:t>
            </a:r>
          </a:p>
          <a:p>
            <a:endParaRPr lang="fr-FR" sz="1600" dirty="0" smtClean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endParaRPr lang="fr-FR" sz="1600" dirty="0" smtClean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endParaRPr lang="fr-FR" sz="1600" dirty="0" smtClean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endParaRPr lang="fr-FR" sz="1600" dirty="0" smtClean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r>
              <a:rPr lang="fr-FR" sz="16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      Aujourd'hui, nous constatons un intérêt grandissant pour ces pierres extraterrestres, tant au niveau des scientifiques que des amateurs... La demande étant de plus en plus forte, les prix ne cessent d'augmenter.</a:t>
            </a:r>
          </a:p>
          <a:p>
            <a:pPr>
              <a:buNone/>
            </a:pPr>
            <a:endParaRPr lang="fr-FR" b="1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inosaurs_funny_baseball_meteorite_rex_high_contrast_hd-wallpaper-3509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57224" y="785794"/>
            <a:ext cx="4286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FFFF00"/>
                </a:solidFill>
              </a:rPr>
              <a:t>Merci pour votre attention </a:t>
            </a:r>
            <a:endParaRPr lang="fr-FR" sz="6000" b="1" dirty="0">
              <a:solidFill>
                <a:srgbClr val="FFFF00"/>
              </a:solidFill>
            </a:endParaRPr>
          </a:p>
        </p:txBody>
      </p:sp>
      <p:pic>
        <p:nvPicPr>
          <p:cNvPr id="6" name="Image 5" descr="10184713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3357562"/>
            <a:ext cx="5033776" cy="4740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428604"/>
            <a:ext cx="8429684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  Au hasard d'une promenade, peut-être un caillou aura-t-il attiré votre regard par son aspect insolite, un caillou différent des autres environnants. Vous êtes en présence d'un extraterrestre ?!  </a:t>
            </a:r>
            <a:r>
              <a:rPr lang="fr-FR" sz="1800" b="1" dirty="0" smtClean="0">
                <a:solidFill>
                  <a:srgbClr val="FF0000"/>
                </a:solidFill>
              </a:rPr>
              <a:t>Une météorite </a:t>
            </a:r>
            <a:r>
              <a:rPr lang="fr-FR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!  </a:t>
            </a:r>
          </a:p>
          <a:p>
            <a:endParaRPr lang="fr-FR" sz="18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fr-FR" sz="18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fr-FR" sz="18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fr-FR" sz="18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fr-FR" sz="1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 3" descr="ca7cbbd58aad270b2c069928d568e0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571612"/>
            <a:ext cx="3857652" cy="423256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42910" y="2928934"/>
            <a:ext cx="371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 smtClean="0">
                <a:solidFill>
                  <a:srgbClr val="FFFF00"/>
                </a:solidFill>
              </a:rPr>
              <a:t>Qu’est ce que une météorite ? </a:t>
            </a:r>
            <a:endParaRPr lang="fr-FR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Morceau de roche extraterrestre âgée de 4,5 milliards d’années.</a:t>
            </a:r>
          </a:p>
          <a:p>
            <a:pPr>
              <a:buNone/>
            </a:pPr>
            <a:r>
              <a:rPr lang="fr-FR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Témoignage sur l’origine et la composition des différents corps célestes du système solaire. 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meteor-terminology-AMS2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01836"/>
            <a:ext cx="4656138" cy="6541874"/>
          </a:xfrm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357818" y="428604"/>
          <a:ext cx="3500462" cy="1317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462"/>
              </a:tblGrid>
              <a:tr h="1317620">
                <a:tc>
                  <a:txBody>
                    <a:bodyPr/>
                    <a:lstStyle/>
                    <a:p>
                      <a:pPr algn="just"/>
                      <a:r>
                        <a:rPr kumimoji="0" lang="fr-FR" sz="16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Les </a:t>
                      </a:r>
                      <a:r>
                        <a:rPr kumimoji="0" lang="fr-FR" sz="16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astéroïdes</a:t>
                      </a:r>
                      <a:r>
                        <a:rPr kumimoji="0" lang="fr-FR" sz="16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fr-FR" sz="1600" b="0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6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les plus gros morceaux de roches qui proviennent de la ceinture d’astéroïdes située entre les orbites de Mars et Jupiter.</a:t>
                      </a:r>
                      <a:endParaRPr lang="fr-FR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5357818" y="2143116"/>
          <a:ext cx="3500462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46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0" lang="fr-FR" sz="16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Les </a:t>
                      </a:r>
                      <a:r>
                        <a:rPr kumimoji="0" lang="fr-FR" sz="1600" b="1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météoroïdes</a:t>
                      </a:r>
                      <a:r>
                        <a:rPr kumimoji="0" lang="fr-FR" sz="16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fr-FR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6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débris spatiaux plus petits qu’un astéroïde. Pénètrent dans l’atmosphère terrestre sont si</a:t>
                      </a:r>
                      <a:r>
                        <a:rPr kumimoji="0" lang="fr-FR" sz="1600" b="0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6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petites qu’elles s’évaporent</a:t>
                      </a:r>
                      <a:r>
                        <a:rPr kumimoji="0" lang="fr-FR" sz="1600" b="0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6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complètement et n’atteignent jamais la surface de la planète.</a:t>
                      </a:r>
                      <a:endParaRPr lang="fr-FR" sz="1600" dirty="0"/>
                    </a:p>
                  </a:txBody>
                  <a:tcPr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5357818" y="4071942"/>
          <a:ext cx="3500462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462"/>
              </a:tblGrid>
              <a:tr h="642942">
                <a:tc>
                  <a:txBody>
                    <a:bodyPr/>
                    <a:lstStyle/>
                    <a:p>
                      <a:r>
                        <a:rPr kumimoji="0" lang="fr-FR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Les </a:t>
                      </a:r>
                      <a:r>
                        <a:rPr kumimoji="0" lang="fr-FR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Météores</a:t>
                      </a:r>
                      <a:r>
                        <a:rPr kumimoji="0" lang="fr-FR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: Des météoroïdes pénètrent</a:t>
                      </a:r>
                      <a:r>
                        <a:rPr kumimoji="0" lang="fr-FR" b="0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l’atmosphère</a:t>
                      </a:r>
                      <a:r>
                        <a:rPr kumimoji="0" lang="fr-FR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terrestre.</a:t>
                      </a:r>
                      <a:r>
                        <a:rPr kumimoji="0" lang="fr-FR" b="0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5357818" y="5143512"/>
          <a:ext cx="347662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628"/>
              </a:tblGrid>
              <a:tr h="1103306">
                <a:tc>
                  <a:txBody>
                    <a:bodyPr/>
                    <a:lstStyle/>
                    <a:p>
                      <a:r>
                        <a:rPr kumimoji="0" lang="fr-FR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Les</a:t>
                      </a:r>
                      <a:r>
                        <a:rPr kumimoji="0" lang="fr-FR" b="1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météorites: </a:t>
                      </a:r>
                      <a:r>
                        <a:rPr kumimoji="0" lang="fr-FR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une partie quelconque d’un météore survit à sa chute dans l’atmosphère et atterrit sur la Terre. </a:t>
                      </a:r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ttp://www.dinosoria.com/univers/ceintur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792961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5728"/>
            <a:ext cx="8329642" cy="621510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fr-FR" sz="1600" b="1" dirty="0" smtClean="0">
                <a:solidFill>
                  <a:srgbClr val="FFFF00"/>
                </a:solidFill>
              </a:rPr>
              <a:t>Qu’elle est l’origine des météorites ? </a:t>
            </a:r>
            <a:endParaRPr lang="fr-FR" sz="16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    Les astéroïdes et comètes </a:t>
            </a:r>
          </a:p>
          <a:p>
            <a:pPr>
              <a:buNone/>
            </a:pP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    les planètes. </a:t>
            </a: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endParaRPr lang="fr-FR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357166"/>
            <a:ext cx="8286808" cy="6143668"/>
          </a:xfrm>
        </p:spPr>
        <p:txBody>
          <a:bodyPr/>
          <a:lstStyle/>
          <a:p>
            <a:pPr lvl="0">
              <a:buNone/>
            </a:pPr>
            <a:r>
              <a:rPr lang="fr-FR" sz="1600" b="1" dirty="0" smtClean="0">
                <a:solidFill>
                  <a:srgbClr val="FFFF00"/>
                </a:solidFill>
              </a:rPr>
              <a:t>Critères d’identification : </a:t>
            </a:r>
          </a:p>
          <a:p>
            <a:pPr lvl="0">
              <a:buNone/>
            </a:pPr>
            <a:endParaRPr lang="fr-FR" sz="16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Certains indices sérieux, à la portée de l'amateur, pourront l'aider à l'identification d'une météorite.</a:t>
            </a: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r>
              <a:rPr lang="fr-FR" sz="1600" b="1" dirty="0" smtClean="0">
                <a:solidFill>
                  <a:srgbClr val="00B0F0"/>
                </a:solidFill>
              </a:rPr>
              <a:t>1-  Le magnétisme :</a:t>
            </a: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 lvl="0">
              <a:buNone/>
            </a:pP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      La majorité des pierres extraterrestres possèdent du métal (un alliage de Fer et de Nickel) donc il faut s’avoir si la pierre est attirée ou non par un aimant.</a:t>
            </a:r>
          </a:p>
          <a:p>
            <a:pPr lvl="0"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 lvl="0">
              <a:buNone/>
            </a:pP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      La présence de grains de métal disséminés au milieu de la roche est également caractéristique des météorites</a:t>
            </a:r>
          </a:p>
          <a:p>
            <a:pPr lvl="0"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 lvl="0">
              <a:buNone/>
            </a:pP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       Test du </a:t>
            </a:r>
            <a:r>
              <a:rPr lang="fr-FR" sz="1600" dirty="0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nickel,par</a:t>
            </a: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la </a:t>
            </a:r>
            <a:r>
              <a:rPr lang="fr-FR" sz="1600" dirty="0" err="1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dimethylglyoxime</a:t>
            </a: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 lvl="0">
              <a:buNone/>
            </a:pP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	 (</a:t>
            </a:r>
            <a:r>
              <a:rPr lang="fr-FR" sz="16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CH</a:t>
            </a:r>
            <a:r>
              <a:rPr lang="fr-FR" sz="1600" baseline="-250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3</a:t>
            </a:r>
            <a:r>
              <a:rPr lang="fr-FR" sz="16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C(NOH)C(NOH)CH</a:t>
            </a:r>
            <a:r>
              <a:rPr lang="fr-FR" sz="1600" baseline="-250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3</a:t>
            </a:r>
            <a:r>
              <a:rPr lang="fr-FR" sz="16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fr-FR" sz="1600" b="1" dirty="0" smtClean="0">
                <a:solidFill>
                  <a:srgbClr val="00B0F0"/>
                </a:solidFill>
              </a:rPr>
              <a:t>2-</a:t>
            </a:r>
            <a:r>
              <a:rPr lang="fr-FR" sz="1600" dirty="0" smtClean="0">
                <a:solidFill>
                  <a:srgbClr val="00B0F0"/>
                </a:solidFill>
              </a:rPr>
              <a:t>  </a:t>
            </a:r>
            <a:r>
              <a:rPr lang="fr-FR" sz="1600" b="1" dirty="0" smtClean="0">
                <a:solidFill>
                  <a:srgbClr val="00B0F0"/>
                </a:solidFill>
              </a:rPr>
              <a:t>La croute de fusion : </a:t>
            </a: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      Une météorite ferreuse ou pierreuse : une croûte de fusion lisse, généralement noire, résultat de la fusion superficielle de la matière lors de la traversée de l'atmosphère.</a:t>
            </a:r>
            <a:r>
              <a:rPr lang="fr-FR" sz="1600" dirty="0" smtClean="0"/>
              <a:t> </a:t>
            </a:r>
          </a:p>
          <a:p>
            <a:pPr>
              <a:buNone/>
            </a:pP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      Généralement mate. Si elle est brillante, il peut s'agir d'une achondrite.</a:t>
            </a:r>
          </a:p>
          <a:p>
            <a:pPr lvl="0"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endParaRPr lang="fr-FR" sz="16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5" name="Image 4" descr="tcheliabinsk-meteorite-fragm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3714752"/>
            <a:ext cx="2286016" cy="15234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5728"/>
            <a:ext cx="8258204" cy="61436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fr-FR" sz="16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fr-FR" sz="1600" b="1" dirty="0" smtClean="0">
                <a:solidFill>
                  <a:srgbClr val="00B0F0"/>
                </a:solidFill>
              </a:rPr>
              <a:t>3-  La forme : </a:t>
            </a:r>
            <a:endParaRPr lang="fr-FR" sz="1600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     Arrondie, anguleuse, ou bien quelconque, très compactes et solides.</a:t>
            </a:r>
          </a:p>
          <a:p>
            <a:pPr>
              <a:buNone/>
            </a:pP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     Occasionnellement, les météorites présentent des « dépressions » appelées "regmaglyptes" dues à l'ablation et la traversée rapide du météore à travers l'atmosphère.</a:t>
            </a: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endParaRPr lang="fr-FR" sz="16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endParaRPr lang="fr-FR" sz="1600" b="1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fr-FR" sz="1600" b="1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fr-FR" sz="1600" b="1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fr-FR" sz="1600" b="1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fr-FR" sz="16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fr-FR" sz="1600" b="1" dirty="0" smtClean="0">
                <a:solidFill>
                  <a:srgbClr val="00B0F0"/>
                </a:solidFill>
              </a:rPr>
              <a:t>4-  La densité : </a:t>
            </a:r>
            <a:endParaRPr lang="fr-FR" sz="1600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sz="1600" b="1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</a:p>
          <a:p>
            <a:pPr>
              <a:buNone/>
            </a:pPr>
            <a:endParaRPr lang="fr-FR" sz="1600" b="1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>
              <a:buNone/>
            </a:pPr>
            <a:endParaRPr lang="fr-FR" sz="1600" b="1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714884"/>
            <a:ext cx="794423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age 8" descr="bonsour-43-grs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285992"/>
            <a:ext cx="2285989" cy="1714492"/>
          </a:xfrm>
          <a:prstGeom prst="rect">
            <a:avLst/>
          </a:prstGeom>
        </p:spPr>
      </p:pic>
      <p:pic>
        <p:nvPicPr>
          <p:cNvPr id="10" name="Image 9" descr="Juancheng_secondary_exteri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2285992"/>
            <a:ext cx="2286016" cy="1902292"/>
          </a:xfrm>
          <a:prstGeom prst="rect">
            <a:avLst/>
          </a:prstGeom>
        </p:spPr>
      </p:pic>
      <p:pic>
        <p:nvPicPr>
          <p:cNvPr id="11" name="Image 10" descr="96795b40-cf93-11e5-90a9-b6c09dac9c8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2214554"/>
            <a:ext cx="2500330" cy="1875247"/>
          </a:xfrm>
          <a:prstGeom prst="rect">
            <a:avLst/>
          </a:prstGeom>
        </p:spPr>
      </p:pic>
      <p:pic>
        <p:nvPicPr>
          <p:cNvPr id="12" name="Image 11" descr="2hcq2y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8148" y="214290"/>
            <a:ext cx="972312" cy="6614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186766" cy="59293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3600" b="1" dirty="0" smtClean="0">
                <a:solidFill>
                  <a:srgbClr val="FFFF00"/>
                </a:solidFill>
              </a:rPr>
              <a:t>Classification des météorites </a:t>
            </a:r>
          </a:p>
          <a:p>
            <a:pPr>
              <a:buNone/>
            </a:pPr>
            <a:endParaRPr lang="fr-FR" sz="16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fr-FR" sz="16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Deux grandes catégories de météorites, selon leur origine : </a:t>
            </a:r>
          </a:p>
          <a:p>
            <a:pPr>
              <a:buNone/>
            </a:pPr>
            <a:endParaRPr lang="fr-FR" sz="1600" dirty="0" smtClean="0">
              <a:solidFill>
                <a:schemeClr val="tx2">
                  <a:lumMod val="10000"/>
                  <a:lumOff val="90000"/>
                </a:schemeClr>
              </a:solidFill>
            </a:endParaRPr>
          </a:p>
          <a:p>
            <a:pPr lvl="0">
              <a:buNone/>
            </a:pPr>
            <a:r>
              <a:rPr lang="fr-FR" sz="16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   les météorites </a:t>
            </a:r>
            <a:r>
              <a:rPr lang="fr-FR" sz="1600" b="1" dirty="0" smtClean="0">
                <a:solidFill>
                  <a:srgbClr val="FFC000"/>
                </a:solidFill>
              </a:rPr>
              <a:t>non-différenciées</a:t>
            </a:r>
            <a:r>
              <a:rPr lang="fr-FR" sz="16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 (</a:t>
            </a:r>
            <a:r>
              <a:rPr lang="fr-FR" sz="1600" b="1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primitives</a:t>
            </a:r>
            <a:r>
              <a:rPr lang="fr-FR" sz="16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) : reflète la matière du disque protoplanétaire en cours de condensation. </a:t>
            </a:r>
          </a:p>
          <a:p>
            <a:pPr lvl="0">
              <a:buNone/>
            </a:pPr>
            <a:endParaRPr lang="fr-FR" sz="1600" dirty="0" smtClean="0">
              <a:solidFill>
                <a:schemeClr val="tx2">
                  <a:lumMod val="10000"/>
                  <a:lumOff val="90000"/>
                </a:schemeClr>
              </a:solidFill>
            </a:endParaRPr>
          </a:p>
          <a:p>
            <a:pPr lvl="0">
              <a:buNone/>
            </a:pPr>
            <a:r>
              <a:rPr lang="fr-FR" sz="16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   les météorites </a:t>
            </a:r>
            <a:r>
              <a:rPr lang="fr-FR" sz="1600" b="1" dirty="0" smtClean="0">
                <a:solidFill>
                  <a:srgbClr val="FFC000"/>
                </a:solidFill>
              </a:rPr>
              <a:t>différenciées</a:t>
            </a:r>
            <a:r>
              <a:rPr lang="fr-FR" sz="1600" b="1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 </a:t>
            </a:r>
            <a:r>
              <a:rPr lang="fr-FR" sz="16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: le résultat d’une séparation par gravité entre un noyau dense (Fer + Nickel)  et un manteau moins dense, formé de silicates. </a:t>
            </a:r>
          </a:p>
          <a:p>
            <a:pPr lvl="0">
              <a:buNone/>
            </a:pPr>
            <a:endParaRPr lang="fr-FR" sz="1600" dirty="0" smtClean="0">
              <a:solidFill>
                <a:schemeClr val="tx2">
                  <a:lumMod val="10000"/>
                  <a:lumOff val="90000"/>
                </a:schemeClr>
              </a:solidFill>
            </a:endParaRPr>
          </a:p>
          <a:p>
            <a:pPr lvl="0">
              <a:buNone/>
            </a:pPr>
            <a:endParaRPr lang="fr-FR" sz="1600" dirty="0" smtClean="0">
              <a:solidFill>
                <a:schemeClr val="tx2">
                  <a:lumMod val="10000"/>
                  <a:lumOff val="90000"/>
                </a:schemeClr>
              </a:solidFill>
            </a:endParaRPr>
          </a:p>
          <a:p>
            <a:pPr lvl="0">
              <a:buNone/>
            </a:pPr>
            <a:r>
              <a:rPr lang="fr-FR" sz="1600" dirty="0" smtClean="0">
                <a:solidFill>
                  <a:schemeClr val="tx2">
                    <a:lumMod val="10000"/>
                    <a:lumOff val="90000"/>
                  </a:schemeClr>
                </a:solidFill>
              </a:rPr>
              <a:t>.</a:t>
            </a:r>
            <a:endParaRPr lang="fr-FR" sz="1600" b="1" dirty="0">
              <a:solidFill>
                <a:schemeClr val="tx2">
                  <a:lumMod val="10000"/>
                  <a:lumOff val="90000"/>
                </a:schemeClr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500298" y="5072074"/>
          <a:ext cx="50006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chemeClr val="bg1"/>
                          </a:solidFill>
                        </a:rPr>
                        <a:t> les météorites pierreuses ou aérolithes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857224" y="3571876"/>
          <a:ext cx="79296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961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les météorites mixtes ou métallo-pierreuses appelées sidérolithes.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142976" y="4286256"/>
          <a:ext cx="750099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099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chemeClr val="bg1"/>
                          </a:solidFill>
                        </a:rPr>
                        <a:t>les météorites riches en métal (alliage de fer et nickel) ou sidérites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l.png"/>
          <p:cNvPicPr>
            <a:picLocks noChangeAspect="1"/>
          </p:cNvPicPr>
          <p:nvPr/>
        </p:nvPicPr>
        <p:blipFill>
          <a:blip r:embed="rId2"/>
          <a:srcRect b="11458"/>
          <a:stretch>
            <a:fillRect/>
          </a:stretch>
        </p:blipFill>
        <p:spPr>
          <a:xfrm>
            <a:off x="285719" y="214291"/>
            <a:ext cx="8675885" cy="65006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428604"/>
            <a:ext cx="4329114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200" b="1" dirty="0" smtClean="0">
                <a:solidFill>
                  <a:srgbClr val="FFFF00"/>
                </a:solidFill>
              </a:rPr>
              <a:t>Les météorites pierreuses </a:t>
            </a:r>
          </a:p>
          <a:p>
            <a:pPr>
              <a:buNone/>
            </a:pPr>
            <a:r>
              <a:rPr lang="fr-FR" sz="1600" b="1" dirty="0" smtClean="0">
                <a:solidFill>
                  <a:srgbClr val="FFFF00"/>
                </a:solidFill>
              </a:rPr>
              <a:t>    </a:t>
            </a:r>
            <a:r>
              <a:rPr lang="fr-FR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(92% des météorites) </a:t>
            </a:r>
          </a:p>
          <a:p>
            <a:pPr>
              <a:buNone/>
            </a:pPr>
            <a:endParaRPr lang="fr-FR" sz="16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fr-FR" sz="16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fr-FR" sz="16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fr-FR" sz="16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fr-FR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Constituées majoritairement de silicates</a:t>
            </a:r>
          </a:p>
          <a:p>
            <a:pPr>
              <a:buNone/>
            </a:pPr>
            <a:endParaRPr lang="fr-FR" sz="16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fr-FR" sz="1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Il y’a deux types : </a:t>
            </a:r>
          </a:p>
          <a:p>
            <a:pPr>
              <a:buNone/>
            </a:pP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  *</a:t>
            </a:r>
            <a:r>
              <a:rPr lang="fr-FR" sz="1600" dirty="0" smtClean="0">
                <a:solidFill>
                  <a:srgbClr val="00FF00"/>
                </a:solidFill>
              </a:rPr>
              <a:t>Les chondrites </a:t>
            </a: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(formées de chondres) </a:t>
            </a:r>
          </a:p>
          <a:p>
            <a:pPr>
              <a:buNone/>
            </a:pP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  * </a:t>
            </a:r>
            <a:r>
              <a:rPr lang="fr-FR" sz="1600" dirty="0" smtClean="0">
                <a:solidFill>
                  <a:srgbClr val="00FF00"/>
                </a:solidFill>
              </a:rPr>
              <a:t>Les achondrites </a:t>
            </a:r>
            <a:r>
              <a:rPr lang="fr-FR" sz="16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(qui n'ont pas de chondres)</a:t>
            </a:r>
          </a:p>
          <a:p>
            <a:pPr>
              <a:buNone/>
            </a:pPr>
            <a:endParaRPr lang="fr-FR" sz="16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fr-FR" sz="16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fr-FR" sz="16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endParaRPr lang="fr-FR" sz="16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 3" descr="http://allmeteorite.com/files/L-aigl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714356"/>
            <a:ext cx="407196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que">
  <a:themeElements>
    <a:clrScheme name="Personnalisé 2">
      <a:dk1>
        <a:srgbClr val="242424"/>
      </a:dk1>
      <a:lt1>
        <a:srgbClr val="0C0C0C"/>
      </a:lt1>
      <a:dk2>
        <a:srgbClr val="0C0C0C"/>
      </a:dk2>
      <a:lt2>
        <a:srgbClr val="0C0C0C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406</TotalTime>
  <Words>335</Words>
  <PresentationFormat>Affichage à l'écran (4:3)</PresentationFormat>
  <Paragraphs>167</Paragraphs>
  <Slides>19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Technique</vt:lpstr>
      <vt:lpstr>Météorites :  introduction aux méthodes d’identification et classification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Météorites :  introduction aux méthodes d’identification et classification</dc:title>
  <dc:creator>user</dc:creator>
  <cp:lastModifiedBy>user</cp:lastModifiedBy>
  <cp:revision>52</cp:revision>
  <dcterms:created xsi:type="dcterms:W3CDTF">2016-03-27T13:16:01Z</dcterms:created>
  <dcterms:modified xsi:type="dcterms:W3CDTF">2016-03-31T10:22:33Z</dcterms:modified>
</cp:coreProperties>
</file>