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58" r:id="rId5"/>
    <p:sldId id="259" r:id="rId6"/>
    <p:sldId id="262" r:id="rId7"/>
    <p:sldId id="264" r:id="rId8"/>
    <p:sldId id="266" r:id="rId9"/>
    <p:sldId id="267" r:id="rId10"/>
    <p:sldId id="369" r:id="rId11"/>
    <p:sldId id="348" r:id="rId12"/>
    <p:sldId id="306" r:id="rId13"/>
    <p:sldId id="324" r:id="rId14"/>
    <p:sldId id="293" r:id="rId15"/>
    <p:sldId id="270" r:id="rId16"/>
    <p:sldId id="271" r:id="rId17"/>
    <p:sldId id="272" r:id="rId18"/>
    <p:sldId id="261" r:id="rId19"/>
    <p:sldId id="273" r:id="rId20"/>
    <p:sldId id="302" r:id="rId21"/>
    <p:sldId id="274" r:id="rId22"/>
    <p:sldId id="275" r:id="rId23"/>
    <p:sldId id="276" r:id="rId24"/>
    <p:sldId id="277" r:id="rId25"/>
    <p:sldId id="278" r:id="rId26"/>
    <p:sldId id="303" r:id="rId27"/>
    <p:sldId id="304" r:id="rId28"/>
    <p:sldId id="280" r:id="rId29"/>
    <p:sldId id="281" r:id="rId30"/>
    <p:sldId id="307" r:id="rId31"/>
    <p:sldId id="296" r:id="rId32"/>
    <p:sldId id="321" r:id="rId33"/>
    <p:sldId id="308" r:id="rId34"/>
    <p:sldId id="328" r:id="rId35"/>
    <p:sldId id="329" r:id="rId36"/>
    <p:sldId id="371" r:id="rId37"/>
    <p:sldId id="315" r:id="rId38"/>
    <p:sldId id="325" r:id="rId39"/>
    <p:sldId id="326" r:id="rId40"/>
    <p:sldId id="334" r:id="rId41"/>
    <p:sldId id="335" r:id="rId42"/>
    <p:sldId id="350" r:id="rId43"/>
    <p:sldId id="366" r:id="rId44"/>
    <p:sldId id="367" r:id="rId45"/>
    <p:sldId id="368" r:id="rId46"/>
    <p:sldId id="323" r:id="rId47"/>
    <p:sldId id="319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1382-B24B-48D3-B68A-E331CF84C69B}" type="datetimeFigureOut">
              <a:rPr lang="fr-FR" smtClean="0"/>
              <a:pPr/>
              <a:t>28/03/2016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8967-405E-4E0E-894A-26DD684D4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&#233;sentations\International%20Space%20Station%20Assembly4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&#233;sentations\ISS%202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756000" y="2348640"/>
            <a:ext cx="8566200" cy="161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7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16" y="45520"/>
            <a:ext cx="896040" cy="979920"/>
          </a:xfrm>
          <a:prstGeom prst="rect">
            <a:avLst/>
          </a:prstGeom>
          <a:ln>
            <a:noFill/>
          </a:ln>
        </p:spPr>
      </p:pic>
      <p:sp>
        <p:nvSpPr>
          <p:cNvPr id="8" name="CustomShape 3"/>
          <p:cNvSpPr/>
          <p:nvPr/>
        </p:nvSpPr>
        <p:spPr>
          <a:xfrm>
            <a:off x="0" y="5229200"/>
            <a:ext cx="9144000" cy="572040"/>
          </a:xfrm>
          <a:prstGeom prst="rect">
            <a:avLst/>
          </a:prstGeom>
          <a:noFill/>
          <a:ln>
            <a:noFill/>
          </a:ln>
        </p:spPr>
        <p:txBody>
          <a:bodyPr wrap="none" lIns="100800" tIns="50400" rIns="100800" bIns="50400"/>
          <a:lstStyle/>
          <a:p>
            <a:pPr algn="ctr">
              <a:lnSpc>
                <a:spcPct val="100000"/>
              </a:lnSpc>
            </a:pPr>
            <a:r>
              <a:rPr lang="fr-FR" sz="2800" u="sng" dirty="0">
                <a:latin typeface="Palatino Linotype"/>
              </a:rPr>
              <a:t>Fayçal Demri</a:t>
            </a:r>
            <a:endParaRPr sz="1600" u="sng" dirty="0"/>
          </a:p>
        </p:txBody>
      </p:sp>
      <p:sp>
        <p:nvSpPr>
          <p:cNvPr id="10" name="CustomShape 5"/>
          <p:cNvSpPr/>
          <p:nvPr/>
        </p:nvSpPr>
        <p:spPr>
          <a:xfrm>
            <a:off x="1331640" y="260648"/>
            <a:ext cx="6552728" cy="792088"/>
          </a:xfrm>
          <a:prstGeom prst="rect">
            <a:avLst/>
          </a:prstGeom>
          <a:noFill/>
          <a:ln>
            <a:noFill/>
          </a:ln>
        </p:spPr>
        <p:txBody>
          <a:bodyPr wrap="none" lIns="100800" tIns="50400" rIns="100800" bIns="50400"/>
          <a:lstStyle/>
          <a:p>
            <a:pPr algn="ctr">
              <a:lnSpc>
                <a:spcPct val="100000"/>
              </a:lnSpc>
            </a:pPr>
            <a:r>
              <a:rPr lang="fr-FR" sz="2000" u="sng" dirty="0">
                <a:latin typeface="Palatino Linotype"/>
              </a:rPr>
              <a:t>Centre de Recherche en Astronomie Astrophysique et </a:t>
            </a:r>
            <a:endParaRPr lang="fr-FR" sz="2000" u="sng" dirty="0" smtClean="0">
              <a:latin typeface="Palatino Linotype"/>
            </a:endParaRPr>
          </a:p>
          <a:p>
            <a:pPr algn="ctr">
              <a:lnSpc>
                <a:spcPct val="100000"/>
              </a:lnSpc>
            </a:pPr>
            <a:r>
              <a:rPr lang="fr-FR" sz="2000" u="sng" dirty="0" smtClean="0">
                <a:latin typeface="Palatino Linotype"/>
              </a:rPr>
              <a:t>Géophysique</a:t>
            </a:r>
            <a:endParaRPr sz="1600" u="sng" dirty="0"/>
          </a:p>
        </p:txBody>
      </p:sp>
      <p:sp>
        <p:nvSpPr>
          <p:cNvPr id="11" name="CustomShape 6"/>
          <p:cNvSpPr/>
          <p:nvPr/>
        </p:nvSpPr>
        <p:spPr>
          <a:xfrm>
            <a:off x="0" y="2492896"/>
            <a:ext cx="9142560" cy="1364112"/>
          </a:xfrm>
          <a:prstGeom prst="rect">
            <a:avLst/>
          </a:prstGeom>
          <a:noFill/>
          <a:ln>
            <a:noFill/>
          </a:ln>
        </p:spPr>
        <p:txBody>
          <a:bodyPr lIns="100800" tIns="50400" rIns="100800" bIns="50400"/>
          <a:lstStyle/>
          <a:p>
            <a:pPr algn="ctr">
              <a:lnSpc>
                <a:spcPct val="100000"/>
              </a:lnSpc>
            </a:pPr>
            <a: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Photographier </a:t>
            </a:r>
            <a: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la Station Spatiale Internationale (ISS)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696" y="45520"/>
            <a:ext cx="896040" cy="97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4099" name="Picture 3" descr="C:\Users\Fayçal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5488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ernational Space Station Assembly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908720"/>
          </a:xfrm>
        </p:spPr>
        <p:txBody>
          <a:bodyPr>
            <a:norm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Les passages de l’ISS</a:t>
            </a:r>
            <a:endParaRPr lang="fr-FR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S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Les passages de l’ISS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 smtClean="0">
                <a:latin typeface="Palatino Linotype" pitchFamily="18" charset="0"/>
              </a:rPr>
              <a:t>Altitude :</a:t>
            </a:r>
            <a:r>
              <a:rPr lang="fr-FR" sz="2400" b="1" dirty="0" smtClean="0">
                <a:latin typeface="Palatino Linotype" pitchFamily="18" charset="0"/>
              </a:rPr>
              <a:t> </a:t>
            </a:r>
            <a:r>
              <a:rPr lang="fr-FR" sz="2400" dirty="0" smtClean="0"/>
              <a:t>≈ </a:t>
            </a:r>
            <a:r>
              <a:rPr lang="fr-FR" sz="2400" dirty="0" smtClean="0">
                <a:latin typeface="Palatino Linotype" pitchFamily="18" charset="0"/>
              </a:rPr>
              <a:t>400km</a:t>
            </a:r>
            <a:endParaRPr lang="fr-FR" sz="2400" b="1" u="sng" dirty="0" smtClean="0">
              <a:latin typeface="Palatino Linotype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latin typeface="Palatino Linotype" pitchFamily="18" charset="0"/>
              </a:rPr>
              <a:t>Vitesse :</a:t>
            </a:r>
            <a:r>
              <a:rPr lang="fr-FR" sz="2400" b="1" dirty="0" smtClean="0">
                <a:latin typeface="Palatino Linotype" pitchFamily="18" charset="0"/>
              </a:rPr>
              <a:t> </a:t>
            </a:r>
            <a:r>
              <a:rPr lang="fr-FR" sz="2400" dirty="0" smtClean="0"/>
              <a:t>≈ </a:t>
            </a:r>
            <a:r>
              <a:rPr lang="fr-FR" sz="2400" dirty="0" smtClean="0">
                <a:latin typeface="Palatino Linotype" pitchFamily="18" charset="0"/>
              </a:rPr>
              <a:t>28000 km/h</a:t>
            </a: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latin typeface="Palatino Linotype" pitchFamily="18" charset="0"/>
              </a:rPr>
              <a:t>Inclinaison de l’orbite :</a:t>
            </a:r>
            <a:r>
              <a:rPr lang="fr-FR" sz="2400" b="1" dirty="0" smtClean="0">
                <a:latin typeface="Palatino Linotype" pitchFamily="18" charset="0"/>
              </a:rPr>
              <a:t> </a:t>
            </a:r>
            <a:r>
              <a:rPr lang="fr-FR" sz="2400" dirty="0" smtClean="0">
                <a:latin typeface="Palatino Linotype" pitchFamily="18" charset="0"/>
              </a:rPr>
              <a:t>51.6°</a:t>
            </a: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latin typeface="Palatino Linotype" pitchFamily="18" charset="0"/>
              </a:rPr>
              <a:t>Vitesse angulaire :</a:t>
            </a:r>
            <a:r>
              <a:rPr lang="fr-FR" sz="2400" dirty="0" smtClean="0">
                <a:latin typeface="Palatino Linotype" pitchFamily="18" charset="0"/>
              </a:rPr>
              <a:t> jusqu’à 1,3 °/s (au zénith)</a:t>
            </a: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latin typeface="Palatino Linotype" pitchFamily="18" charset="0"/>
              </a:rPr>
              <a:t>Période de révolution :</a:t>
            </a:r>
            <a:r>
              <a:rPr lang="fr-FR" sz="2400" b="1" u="sng" dirty="0" smtClean="0"/>
              <a:t> </a:t>
            </a:r>
            <a:r>
              <a:rPr lang="fr-FR" sz="2400" dirty="0" smtClean="0"/>
              <a:t>≈ </a:t>
            </a:r>
            <a:r>
              <a:rPr lang="fr-FR" sz="2400" dirty="0" smtClean="0">
                <a:latin typeface="Palatino Linotype" pitchFamily="18" charset="0"/>
              </a:rPr>
              <a:t>93 minutes </a:t>
            </a:r>
            <a:r>
              <a:rPr lang="fr-FR" sz="2400" u="sng" dirty="0" smtClean="0">
                <a:latin typeface="Palatino Linotype" pitchFamily="18" charset="0"/>
              </a:rPr>
              <a:t>(16 révolutions/jour)</a:t>
            </a: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latin typeface="Palatino Linotype" pitchFamily="18" charset="0"/>
              </a:rPr>
              <a:t>Trajectoire apparente :</a:t>
            </a:r>
            <a:r>
              <a:rPr lang="fr-FR" sz="2400" dirty="0" smtClean="0">
                <a:latin typeface="Palatino Linotype" pitchFamily="18" charset="0"/>
              </a:rPr>
              <a:t> se lève à l’Ouest -&gt; se couche à l’Est</a:t>
            </a: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latin typeface="Palatino Linotype" pitchFamily="18" charset="0"/>
              </a:rPr>
              <a:t>Visibilité :</a:t>
            </a:r>
            <a:r>
              <a:rPr lang="fr-FR" sz="2400" dirty="0" smtClean="0">
                <a:latin typeface="Palatino Linotype" pitchFamily="18" charset="0"/>
              </a:rPr>
              <a:t> position du Soleil jusqu’à –20° sous l’horizon</a:t>
            </a: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latin typeface="Palatino Linotype" pitchFamily="18" charset="0"/>
              </a:rPr>
              <a:t>Magnitude :</a:t>
            </a:r>
            <a:r>
              <a:rPr lang="fr-FR" sz="2400" dirty="0" smtClean="0">
                <a:latin typeface="Palatino Linotype" pitchFamily="18" charset="0"/>
              </a:rPr>
              <a:t> jusqu’à –4,5 (au zénith)</a:t>
            </a:r>
          </a:p>
          <a:p>
            <a:pPr>
              <a:lnSpc>
                <a:spcPct val="150000"/>
              </a:lnSpc>
            </a:pPr>
            <a:r>
              <a:rPr lang="fr-FR" sz="2400" b="1" u="sng" dirty="0" smtClean="0">
                <a:latin typeface="Palatino Linotype" pitchFamily="18" charset="0"/>
              </a:rPr>
              <a:t>Taille angulaire :</a:t>
            </a:r>
            <a:r>
              <a:rPr lang="fr-FR" sz="2400" dirty="0" smtClean="0">
                <a:latin typeface="Palatino Linotype" pitchFamily="18" charset="0"/>
              </a:rPr>
              <a:t> jusqu’à 1’ (au zénith)</a:t>
            </a:r>
          </a:p>
          <a:p>
            <a:pPr>
              <a:lnSpc>
                <a:spcPct val="200000"/>
              </a:lnSpc>
            </a:pPr>
            <a:endParaRPr lang="fr-FR" sz="24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Prévisions des passages de l’ISS </a:t>
            </a:r>
            <a:r>
              <a:rPr lang="fr-FR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Heavens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fr-FR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Above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980728"/>
            <a:ext cx="91154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Prévisions des passages de l’ISS </a:t>
            </a:r>
            <a:r>
              <a:rPr lang="fr-FR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Heavens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fr-FR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Above</a:t>
            </a:r>
            <a:endParaRPr lang="fr-FR" sz="3200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08504" cy="481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endParaRPr lang="fr-FR" sz="3200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581" y="18815"/>
            <a:ext cx="6861795" cy="683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Prévisions des passages de l’ISS </a:t>
            </a:r>
            <a:r>
              <a:rPr lang="fr-FR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Calsky</a:t>
            </a:r>
            <a:endParaRPr lang="fr-FR" sz="3200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7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Prévisions des passages de l’ISS </a:t>
            </a:r>
            <a:r>
              <a:rPr lang="fr-FR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Calsky</a:t>
            </a:r>
            <a:endParaRPr lang="fr-FR" sz="3200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28130"/>
            <a:ext cx="9123792" cy="333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08867"/>
            <a:ext cx="9144000" cy="211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Plan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Palatino Linotype" pitchFamily="18" charset="0"/>
              </a:rPr>
              <a:t>Historique</a:t>
            </a:r>
          </a:p>
          <a:p>
            <a:r>
              <a:rPr lang="fr-FR" sz="2800" dirty="0" smtClean="0">
                <a:latin typeface="Palatino Linotype" pitchFamily="18" charset="0"/>
              </a:rPr>
              <a:t>Les passages de l’ISS</a:t>
            </a:r>
          </a:p>
          <a:p>
            <a:r>
              <a:rPr lang="fr-FR" sz="2800" dirty="0" smtClean="0">
                <a:latin typeface="Palatino Linotype" pitchFamily="18" charset="0"/>
              </a:rPr>
              <a:t>La photographie de l’ISS à grand champ</a:t>
            </a:r>
          </a:p>
          <a:p>
            <a:r>
              <a:rPr lang="fr-FR" sz="2800" dirty="0" smtClean="0">
                <a:latin typeface="Palatino Linotype" pitchFamily="18" charset="0"/>
              </a:rPr>
              <a:t>Les transits solaires et lunaires de l’ISS</a:t>
            </a:r>
          </a:p>
          <a:p>
            <a:r>
              <a:rPr lang="fr-FR" sz="2800" dirty="0" smtClean="0">
                <a:latin typeface="Palatino Linotype" pitchFamily="18" charset="0"/>
              </a:rPr>
              <a:t>La photographie de l’ISS à haute résolution</a:t>
            </a:r>
          </a:p>
          <a:p>
            <a:pPr>
              <a:buNone/>
            </a:pPr>
            <a:endParaRPr lang="fr-FR" sz="28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 photographie de l’ISS à grand champ</a:t>
            </a:r>
            <a:endParaRPr lang="fr-FR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 photographie de l’ISS a grand champ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Palatino Linotype" pitchFamily="18" charset="0"/>
              </a:rPr>
              <a:t> </a:t>
            </a:r>
            <a:r>
              <a:rPr lang="fr-FR" sz="2400" dirty="0" smtClean="0">
                <a:latin typeface="Palatino Linotype" pitchFamily="18" charset="0"/>
              </a:rPr>
              <a:t>Appareil photo sur trépied avec objectif grand-angle</a:t>
            </a:r>
          </a:p>
          <a:p>
            <a:r>
              <a:rPr lang="fr-FR" sz="2400" dirty="0" smtClean="0">
                <a:latin typeface="Palatino Linotype" pitchFamily="18" charset="0"/>
              </a:rPr>
              <a:t> Déclenchement avec télécommande ou avec retardateur</a:t>
            </a:r>
          </a:p>
          <a:p>
            <a:r>
              <a:rPr lang="fr-FR" sz="2400" dirty="0" smtClean="0">
                <a:latin typeface="Palatino Linotype" pitchFamily="18" charset="0"/>
              </a:rPr>
              <a:t> Mode manuel, pose de quelques secondes à quelques minutes</a:t>
            </a:r>
          </a:p>
          <a:p>
            <a:r>
              <a:rPr lang="fr-FR" sz="2400" dirty="0" smtClean="0">
                <a:latin typeface="Palatino Linotype" pitchFamily="18" charset="0"/>
              </a:rPr>
              <a:t> Essais préalables (ISO, pose…) selon la luminosité du fond de ciel</a:t>
            </a:r>
          </a:p>
          <a:p>
            <a:r>
              <a:rPr lang="fr-FR" sz="2400" dirty="0" smtClean="0">
                <a:latin typeface="Palatino Linotype" pitchFamily="18" charset="0"/>
              </a:rPr>
              <a:t> Mise au point à l’infini (comme pour la Lune, les étoiles…)</a:t>
            </a:r>
            <a:endParaRPr lang="fr-FR" sz="24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ayçal\Desktop\ISS\ISS_pass_landscape-662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7882481" cy="3333980"/>
          </a:xfrm>
          <a:prstGeom prst="rect">
            <a:avLst/>
          </a:prstGeom>
          <a:noFill/>
        </p:spPr>
      </p:pic>
      <p:pic>
        <p:nvPicPr>
          <p:cNvPr id="18439" name="Picture 7" descr="C:\Users\Fayçal\Desktop\ISS\10429294_954229507925444_12650620757999022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5400600" cy="3600400"/>
          </a:xfrm>
          <a:prstGeom prst="rect">
            <a:avLst/>
          </a:prstGeom>
          <a:noFill/>
        </p:spPr>
      </p:pic>
      <p:pic>
        <p:nvPicPr>
          <p:cNvPr id="18436" name="Picture 4" descr="C:\Users\Fayçal\Desktop\ISS\DHP_MAI_020614iss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5372628" cy="3573016"/>
          </a:xfrm>
          <a:prstGeom prst="rect">
            <a:avLst/>
          </a:prstGeom>
          <a:noFill/>
        </p:spPr>
      </p:pic>
      <p:pic>
        <p:nvPicPr>
          <p:cNvPr id="18438" name="Picture 6" descr="C:\Users\Fayçal\Desktop\ISS\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3136" y="1"/>
            <a:ext cx="2180864" cy="328498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6381328"/>
            <a:ext cx="975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chemeClr val="bg1"/>
                </a:solidFill>
                <a:latin typeface="Palatino Linotype" pitchFamily="18" charset="0"/>
              </a:rPr>
              <a:t>Source :</a:t>
            </a:r>
            <a:r>
              <a:rPr lang="fr-FR" dirty="0" smtClean="0">
                <a:solidFill>
                  <a:schemeClr val="bg1"/>
                </a:solidFill>
                <a:latin typeface="Palatino Linotype" pitchFamily="18" charset="0"/>
              </a:rPr>
              <a:t> Spot The Station</a:t>
            </a:r>
            <a:endParaRPr lang="fr-FR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>
            <a:normAutofit/>
          </a:bodyPr>
          <a:lstStyle/>
          <a:p>
            <a: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Les transits solaires et lunaires de l’ISS</a:t>
            </a:r>
            <a:endParaRPr lang="fr-FR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Prévisions des transits </a:t>
            </a:r>
            <a:r>
              <a:rPr lang="fr-FR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Calsky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696" y="692696"/>
            <a:ext cx="5994648" cy="599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Prévisions des transits </a:t>
            </a:r>
            <a:r>
              <a:rPr lang="fr-FR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Calsky</a:t>
            </a:r>
            <a:endParaRPr lang="fr-FR" sz="3600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3921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Les transits solaires et lunaires de l’ISS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Palatino Linotype" pitchFamily="18" charset="0"/>
              </a:rPr>
              <a:t>Vitesse angulaire de l’ISS : 0,25 à 1,2°/s</a:t>
            </a:r>
          </a:p>
          <a:p>
            <a:r>
              <a:rPr lang="fr-FR" sz="2400" dirty="0" smtClean="0">
                <a:latin typeface="Palatino Linotype" pitchFamily="18" charset="0"/>
              </a:rPr>
              <a:t> Durée d’un transit : 0,5s à 2,5s</a:t>
            </a:r>
          </a:p>
          <a:p>
            <a:r>
              <a:rPr lang="fr-FR" sz="2400" dirty="0" smtClean="0">
                <a:latin typeface="Palatino Linotype" pitchFamily="18" charset="0"/>
              </a:rPr>
              <a:t> Largeur de la bande de passage : 5 km à 20 km</a:t>
            </a:r>
          </a:p>
          <a:p>
            <a:r>
              <a:rPr lang="fr-FR" sz="2400" dirty="0" smtClean="0">
                <a:latin typeface="Palatino Linotype" pitchFamily="18" charset="0"/>
              </a:rPr>
              <a:t> Diamètre apparent de l’ISS : 15’’ à 60’’</a:t>
            </a:r>
          </a:p>
        </p:txBody>
      </p:sp>
      <p:pic>
        <p:nvPicPr>
          <p:cNvPr id="6146" name="Picture 2" descr="C:\Users\Fayçal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689687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endParaRPr lang="fr-FR" sz="2400" dirty="0" smtClean="0">
              <a:latin typeface="Palatino Linotype" pitchFamily="18" charset="0"/>
            </a:endParaRPr>
          </a:p>
          <a:p>
            <a:endParaRPr lang="fr-FR" sz="3600" dirty="0" smtClean="0">
              <a:latin typeface="Palatino Linotype" pitchFamily="18" charset="0"/>
            </a:endParaRPr>
          </a:p>
          <a:p>
            <a:r>
              <a:rPr lang="fr-FR" sz="2400" dirty="0" smtClean="0">
                <a:latin typeface="Palatino Linotype" pitchFamily="18" charset="0"/>
              </a:rPr>
              <a:t>D : dimension du capteur</a:t>
            </a:r>
          </a:p>
          <a:p>
            <a:r>
              <a:rPr lang="fr-FR" sz="2400" dirty="0" smtClean="0">
                <a:latin typeface="Palatino Linotype" pitchFamily="18" charset="0"/>
              </a:rPr>
              <a:t>f : focale du télescope</a:t>
            </a:r>
          </a:p>
          <a:p>
            <a:r>
              <a:rPr lang="fr-FR" sz="2400" dirty="0" smtClean="0">
                <a:latin typeface="Palatino Linotype" pitchFamily="18" charset="0"/>
              </a:rPr>
              <a:t>Champ ≈ 0.5°</a:t>
            </a:r>
          </a:p>
          <a:p>
            <a:endParaRPr lang="fr-FR" sz="1050" dirty="0" smtClean="0">
              <a:latin typeface="Palatino Linotype" pitchFamily="18" charset="0"/>
            </a:endParaRPr>
          </a:p>
          <a:p>
            <a:r>
              <a:rPr lang="fr-FR" sz="2400" b="1" u="sng" dirty="0" smtClean="0">
                <a:latin typeface="Palatino Linotype" pitchFamily="18" charset="0"/>
              </a:rPr>
              <a:t>Caméra</a:t>
            </a:r>
            <a:endParaRPr lang="fr-FR" sz="2000" b="1" u="sng" dirty="0" smtClean="0">
              <a:latin typeface="Palatino Linotype" pitchFamily="18" charset="0"/>
            </a:endParaRPr>
          </a:p>
          <a:p>
            <a:r>
              <a:rPr lang="fr-FR" sz="2400" dirty="0" smtClean="0">
                <a:latin typeface="Palatino Linotype" pitchFamily="18" charset="0"/>
              </a:rPr>
              <a:t>DMK51 : D = 5.28mm =</a:t>
            </a:r>
            <a:r>
              <a:rPr lang="en-US" sz="2400" dirty="0" smtClean="0">
                <a:latin typeface="Palatino Linotype" pitchFamily="18" charset="0"/>
              </a:rPr>
              <a:t>&gt;</a:t>
            </a:r>
            <a:r>
              <a:rPr lang="fr-FR" sz="2400" dirty="0" smtClean="0">
                <a:latin typeface="Palatino Linotype" pitchFamily="18" charset="0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Palatino Linotype" pitchFamily="18" charset="0"/>
              </a:rPr>
              <a:t>f = 570mm</a:t>
            </a:r>
          </a:p>
          <a:p>
            <a:pPr lvl="1"/>
            <a:r>
              <a:rPr lang="fr-FR" sz="2000" dirty="0" smtClean="0">
                <a:latin typeface="Palatino Linotype" pitchFamily="18" charset="0"/>
              </a:rPr>
              <a:t>Mode vidéo</a:t>
            </a:r>
          </a:p>
          <a:p>
            <a:endParaRPr lang="fr-FR" sz="1800" dirty="0" smtClean="0">
              <a:latin typeface="Palatino Linotype" pitchFamily="18" charset="0"/>
            </a:endParaRPr>
          </a:p>
          <a:p>
            <a:r>
              <a:rPr lang="fr-FR" sz="2400" dirty="0" smtClean="0">
                <a:latin typeface="Palatino Linotype" pitchFamily="18" charset="0"/>
              </a:rPr>
              <a:t>Canon 5D : D = 24mm =</a:t>
            </a:r>
            <a:r>
              <a:rPr lang="en-US" sz="2400" dirty="0" smtClean="0">
                <a:latin typeface="Palatino Linotype" pitchFamily="18" charset="0"/>
              </a:rPr>
              <a:t>&gt;</a:t>
            </a:r>
            <a:r>
              <a:rPr lang="fr-FR" sz="2400" dirty="0" smtClean="0">
                <a:latin typeface="Palatino Linotype" pitchFamily="18" charset="0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Palatino Linotype" pitchFamily="18" charset="0"/>
              </a:rPr>
              <a:t>f = 2595mm</a:t>
            </a:r>
          </a:p>
          <a:p>
            <a:pPr lvl="1"/>
            <a:r>
              <a:rPr lang="fr-FR" sz="2000" dirty="0" smtClean="0">
                <a:latin typeface="Palatino Linotype" pitchFamily="18" charset="0"/>
              </a:rPr>
              <a:t>Mode rafale</a:t>
            </a:r>
          </a:p>
          <a:p>
            <a:pPr lvl="1"/>
            <a:endParaRPr lang="fr-FR" sz="1800" dirty="0" smtClean="0">
              <a:latin typeface="Palatino Linotype" pitchFamily="18" charset="0"/>
            </a:endParaRPr>
          </a:p>
          <a:p>
            <a:r>
              <a:rPr lang="fr-FR" sz="2400" b="1" u="sng" dirty="0" smtClean="0">
                <a:latin typeface="Palatino Linotype" pitchFamily="18" charset="0"/>
              </a:rPr>
              <a:t>Montre avec GPS</a:t>
            </a:r>
          </a:p>
          <a:p>
            <a:endParaRPr lang="fr-FR" dirty="0">
              <a:latin typeface="Palatino Linotype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Technique d’acquisition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Picture 2" descr="C:\Users\Fayçal\Desktop\Solaire\CCDs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837" y="980727"/>
            <a:ext cx="4173659" cy="2758217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2" name="Picture 4" descr="C:\Users\Fayçal\Desktop\EOS_5D_Mark_II_Angle3_tcm79-932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81525"/>
            <a:ext cx="3276600" cy="2276475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980728"/>
            <a:ext cx="2592288" cy="847945"/>
          </a:xfrm>
          <a:prstGeom prst="rect">
            <a:avLst/>
          </a:prstGeom>
          <a:noFill/>
        </p:spPr>
      </p:pic>
      <p:pic>
        <p:nvPicPr>
          <p:cNvPr id="7171" name="Picture 3" descr="C:\Users\Fayçal\Desktop\dmk51au02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89040"/>
            <a:ext cx="1657881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1800" u="sng" dirty="0" smtClean="0">
                <a:latin typeface="Palatino Linotype" pitchFamily="18" charset="0"/>
              </a:rPr>
              <a:t>Transit solaire du 22 mai 2010 (Suisse) :</a:t>
            </a:r>
            <a:r>
              <a:rPr lang="fr-FR" sz="1800" dirty="0" smtClean="0">
                <a:latin typeface="Palatino Linotype" pitchFamily="18" charset="0"/>
              </a:rPr>
              <a:t> Atlantis arrimée à l’ISS</a:t>
            </a:r>
            <a:endParaRPr lang="fr-FR" sz="1800" u="sng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fr-FR" sz="1800" u="sng" dirty="0" smtClean="0">
                <a:latin typeface="Palatino Linotype" pitchFamily="18" charset="0"/>
              </a:rPr>
              <a:t>Crédit :</a:t>
            </a:r>
            <a:r>
              <a:rPr lang="fr-FR" sz="1800" dirty="0" smtClean="0">
                <a:latin typeface="Palatino Linotype" pitchFamily="18" charset="0"/>
              </a:rPr>
              <a:t> Thierry </a:t>
            </a:r>
            <a:r>
              <a:rPr lang="fr-FR" sz="1800" dirty="0" err="1" smtClean="0">
                <a:latin typeface="Palatino Linotype" pitchFamily="18" charset="0"/>
              </a:rPr>
              <a:t>Legault</a:t>
            </a:r>
            <a:endParaRPr lang="fr-FR" sz="1800" dirty="0">
              <a:latin typeface="Palatino Linotype" pitchFamily="18" charset="0"/>
            </a:endParaRPr>
          </a:p>
        </p:txBody>
      </p:sp>
      <p:pic>
        <p:nvPicPr>
          <p:cNvPr id="5" name="Picture 2" descr="C:\Users\Fayçal\Desktop\ISS\transit-leg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998962" cy="594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yçal\Desktop\transit_iss_moon_101220_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4470"/>
            <a:ext cx="9144000" cy="9144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84368" y="633478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>
                <a:solidFill>
                  <a:schemeClr val="bg1"/>
                </a:solidFill>
                <a:latin typeface="Palatino Linotype" pitchFamily="18" charset="0"/>
              </a:rPr>
              <a:t>Crédit :</a:t>
            </a:r>
            <a:r>
              <a:rPr lang="fr-FR" sz="12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r>
              <a:rPr lang="fr-FR" sz="1200" dirty="0" smtClean="0">
                <a:solidFill>
                  <a:schemeClr val="bg1"/>
                </a:solidFill>
                <a:latin typeface="Palatino Linotype" pitchFamily="18" charset="0"/>
              </a:rPr>
              <a:t>Thierry </a:t>
            </a:r>
            <a:r>
              <a:rPr lang="fr-FR" sz="1200" dirty="0" err="1" smtClean="0">
                <a:solidFill>
                  <a:schemeClr val="bg1"/>
                </a:solidFill>
                <a:latin typeface="Palatino Linotype" pitchFamily="18" charset="0"/>
              </a:rPr>
              <a:t>Legault</a:t>
            </a:r>
            <a:endParaRPr lang="fr-FR" sz="12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908720"/>
          </a:xfrm>
        </p:spPr>
        <p:txBody>
          <a:bodyPr>
            <a:norm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Historique</a:t>
            </a:r>
            <a:endParaRPr lang="fr-FR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>
            <a:no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 photographie de l’ISS à haute</a:t>
            </a:r>
            <a:b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résolution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 photographie de l’ISS à haute résolution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Palatino Linotype" pitchFamily="18" charset="0"/>
              </a:rPr>
              <a:t>Les principales difficultés sont :</a:t>
            </a:r>
            <a:endParaRPr lang="fr-FR" sz="1100" dirty="0" smtClean="0">
              <a:latin typeface="Palatino Linotype" pitchFamily="18" charset="0"/>
            </a:endParaRPr>
          </a:p>
          <a:p>
            <a:pPr lvl="1"/>
            <a:endParaRPr lang="fr-FR" sz="2400" u="sng" dirty="0" smtClean="0">
              <a:latin typeface="Palatino Linotype" pitchFamily="18" charset="0"/>
            </a:endParaRPr>
          </a:p>
          <a:p>
            <a:pPr lvl="1"/>
            <a:r>
              <a:rPr lang="fr-FR" sz="2400" u="sng" dirty="0" smtClean="0">
                <a:solidFill>
                  <a:srgbClr val="0070C0"/>
                </a:solidFill>
                <a:latin typeface="Palatino Linotype" pitchFamily="18" charset="0"/>
              </a:rPr>
              <a:t>Le suivi</a:t>
            </a:r>
          </a:p>
          <a:p>
            <a:pPr lvl="2"/>
            <a:r>
              <a:rPr lang="fr-FR" sz="2000" dirty="0" smtClean="0">
                <a:latin typeface="Palatino Linotype" pitchFamily="18" charset="0"/>
              </a:rPr>
              <a:t>Trajectoire apparente (se lève à l’ouest, se couche à l’est)</a:t>
            </a:r>
          </a:p>
          <a:p>
            <a:pPr lvl="2"/>
            <a:r>
              <a:rPr lang="fr-FR" sz="2000" dirty="0" smtClean="0">
                <a:latin typeface="Palatino Linotype" pitchFamily="18" charset="0"/>
              </a:rPr>
              <a:t>Grande Vitesse angulaire </a:t>
            </a:r>
          </a:p>
          <a:p>
            <a:pPr lvl="2"/>
            <a:r>
              <a:rPr lang="fr-FR" sz="2000" dirty="0" smtClean="0">
                <a:latin typeface="Palatino Linotype" pitchFamily="18" charset="0"/>
              </a:rPr>
              <a:t>Vitesse variable</a:t>
            </a:r>
            <a:endParaRPr lang="fr-FR" sz="1000" dirty="0" smtClean="0">
              <a:latin typeface="Palatino Linotype" pitchFamily="18" charset="0"/>
            </a:endParaRPr>
          </a:p>
          <a:p>
            <a:pPr lvl="1"/>
            <a:endParaRPr lang="fr-FR" sz="2400" u="sng" dirty="0" smtClean="0">
              <a:latin typeface="Palatino Linotype" pitchFamily="18" charset="0"/>
            </a:endParaRPr>
          </a:p>
          <a:p>
            <a:pPr lvl="1"/>
            <a:r>
              <a:rPr lang="fr-FR" sz="2400" u="sng" dirty="0" smtClean="0">
                <a:solidFill>
                  <a:srgbClr val="0070C0"/>
                </a:solidFill>
                <a:latin typeface="Palatino Linotype" pitchFamily="18" charset="0"/>
              </a:rPr>
              <a:t>Les réglages de la caméra (exposition, gain…)</a:t>
            </a:r>
          </a:p>
          <a:p>
            <a:pPr lvl="2"/>
            <a:r>
              <a:rPr lang="fr-FR" sz="2000" dirty="0" smtClean="0">
                <a:latin typeface="Palatino Linotype" pitchFamily="18" charset="0"/>
              </a:rPr>
              <a:t>Les réglages doivent être fait à l’avance</a:t>
            </a:r>
          </a:p>
          <a:p>
            <a:pPr lvl="2"/>
            <a:r>
              <a:rPr lang="fr-FR" sz="2000" dirty="0" smtClean="0">
                <a:latin typeface="Palatino Linotype" pitchFamily="18" charset="0"/>
              </a:rPr>
              <a:t>Magnitude variable </a:t>
            </a:r>
            <a:endParaRPr lang="fr-FR" sz="1000" dirty="0" smtClean="0">
              <a:latin typeface="Palatino Linotype" pitchFamily="18" charset="0"/>
            </a:endParaRPr>
          </a:p>
          <a:p>
            <a:pPr lvl="1"/>
            <a:endParaRPr lang="fr-FR" sz="2400" u="sng" dirty="0" smtClean="0">
              <a:latin typeface="Palatino Linotype" pitchFamily="18" charset="0"/>
            </a:endParaRPr>
          </a:p>
          <a:p>
            <a:pPr lvl="1"/>
            <a:r>
              <a:rPr lang="fr-FR" sz="2400" u="sng" dirty="0" smtClean="0">
                <a:solidFill>
                  <a:srgbClr val="0070C0"/>
                </a:solidFill>
                <a:latin typeface="Palatino Linotype" pitchFamily="18" charset="0"/>
              </a:rPr>
              <a:t>La mise au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 mise au point</a:t>
            </a:r>
            <a:endParaRPr lang="fr-FR" sz="3600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fr-FR" sz="2800" dirty="0" smtClean="0">
                <a:latin typeface="Palatino Linotype" pitchFamily="18" charset="0"/>
              </a:rPr>
              <a:t>A effectuer avec :</a:t>
            </a:r>
          </a:p>
          <a:p>
            <a:pPr lvl="1"/>
            <a:r>
              <a:rPr lang="fr-FR" sz="2400" dirty="0" smtClean="0">
                <a:latin typeface="Palatino Linotype" pitchFamily="18" charset="0"/>
              </a:rPr>
              <a:t>Masque de </a:t>
            </a:r>
            <a:r>
              <a:rPr lang="fr-FR" sz="2400" dirty="0" err="1" smtClean="0">
                <a:latin typeface="Palatino Linotype" pitchFamily="18" charset="0"/>
              </a:rPr>
              <a:t>Bathinov</a:t>
            </a:r>
            <a:endParaRPr lang="fr-FR" sz="2400" dirty="0" smtClean="0">
              <a:latin typeface="Palatino Linotype" pitchFamily="18" charset="0"/>
            </a:endParaRPr>
          </a:p>
          <a:p>
            <a:pPr lvl="1"/>
            <a:endParaRPr lang="fr-FR" sz="2400" dirty="0" smtClean="0">
              <a:latin typeface="Palatino Linotype" pitchFamily="18" charset="0"/>
            </a:endParaRPr>
          </a:p>
          <a:p>
            <a:pPr lvl="1"/>
            <a:endParaRPr lang="fr-FR" sz="2400" dirty="0" smtClean="0">
              <a:latin typeface="Palatino Linotype" pitchFamily="18" charset="0"/>
            </a:endParaRPr>
          </a:p>
          <a:p>
            <a:pPr lvl="1"/>
            <a:endParaRPr lang="fr-FR" sz="2400" dirty="0" smtClean="0">
              <a:latin typeface="Palatino Linotype" pitchFamily="18" charset="0"/>
            </a:endParaRPr>
          </a:p>
          <a:p>
            <a:pPr lvl="1"/>
            <a:endParaRPr lang="fr-FR" sz="2400" dirty="0" smtClean="0">
              <a:latin typeface="Palatino Linotype" pitchFamily="18" charset="0"/>
            </a:endParaRPr>
          </a:p>
          <a:p>
            <a:pPr lvl="1"/>
            <a:endParaRPr lang="fr-FR" sz="2400" dirty="0" smtClean="0">
              <a:latin typeface="Palatino Linotype" pitchFamily="18" charset="0"/>
            </a:endParaRPr>
          </a:p>
          <a:p>
            <a:pPr lvl="1"/>
            <a:r>
              <a:rPr lang="fr-FR" sz="2400" smtClean="0">
                <a:latin typeface="Palatino Linotype" pitchFamily="18" charset="0"/>
              </a:rPr>
              <a:t>Les aigrettes</a:t>
            </a:r>
            <a:endParaRPr lang="fr-FR" sz="2400" dirty="0" smtClean="0">
              <a:latin typeface="Palatino Linotype" pitchFamily="18" charset="0"/>
            </a:endParaRPr>
          </a:p>
          <a:p>
            <a:pPr lvl="1"/>
            <a:endParaRPr lang="fr-FR" sz="2400" dirty="0" smtClean="0">
              <a:latin typeface="Palatino Linotype" pitchFamily="18" charset="0"/>
            </a:endParaRPr>
          </a:p>
          <a:p>
            <a:pPr lvl="1"/>
            <a:endParaRPr lang="fr-FR" sz="2400" dirty="0" smtClean="0">
              <a:latin typeface="Palatino Linotype" pitchFamily="18" charset="0"/>
            </a:endParaRPr>
          </a:p>
          <a:p>
            <a:pPr lvl="1"/>
            <a:r>
              <a:rPr lang="fr-FR" sz="2400" dirty="0" smtClean="0">
                <a:latin typeface="Palatino Linotype" pitchFamily="18" charset="0"/>
              </a:rPr>
              <a:t>La lunes ou les planètes</a:t>
            </a:r>
          </a:p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5" name="Picture 2" descr="C:\Users\Fayçal\Desktop\fils_aigret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50277"/>
            <a:ext cx="2694285" cy="1987035"/>
          </a:xfrm>
          <a:prstGeom prst="rect">
            <a:avLst/>
          </a:prstGeom>
          <a:noFill/>
        </p:spPr>
      </p:pic>
      <p:pic>
        <p:nvPicPr>
          <p:cNvPr id="6" name="Picture 3" descr="C:\Users\Fayçal\Desktop\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4903" y="4238215"/>
            <a:ext cx="1999097" cy="1999097"/>
          </a:xfrm>
          <a:prstGeom prst="rect">
            <a:avLst/>
          </a:prstGeom>
          <a:noFill/>
        </p:spPr>
      </p:pic>
      <p:pic>
        <p:nvPicPr>
          <p:cNvPr id="8" name="Picture 2" descr="C:\Users\Fayçal\Desktop\ur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2160240" cy="2088782"/>
          </a:xfrm>
          <a:prstGeom prst="rect">
            <a:avLst/>
          </a:prstGeom>
          <a:noFill/>
        </p:spPr>
      </p:pic>
      <p:pic>
        <p:nvPicPr>
          <p:cNvPr id="9" name="Picture 6" descr="C:\Users\Fayçal\Desktop\Bahtinov-Mask-Diffraction-Patte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5" y="1484784"/>
            <a:ext cx="4321925" cy="252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Le suivi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Palatino Linotype" pitchFamily="18" charset="0"/>
              </a:rPr>
              <a:t>Utiliser un bon chercheur réticulé et redressé</a:t>
            </a:r>
          </a:p>
          <a:p>
            <a:endParaRPr lang="fr-FR" sz="400" dirty="0" smtClean="0">
              <a:latin typeface="Palatino Linotype" pitchFamily="18" charset="0"/>
            </a:endParaRPr>
          </a:p>
          <a:p>
            <a:r>
              <a:rPr lang="fr-FR" sz="2400" dirty="0" smtClean="0">
                <a:latin typeface="Palatino Linotype" pitchFamily="18" charset="0"/>
              </a:rPr>
              <a:t>S’entraîner sur des avions (de jour ou de nuit) </a:t>
            </a:r>
          </a:p>
          <a:p>
            <a:endParaRPr lang="fr-FR" sz="900" dirty="0" smtClean="0">
              <a:latin typeface="Palatino Linotype" pitchFamily="18" charset="0"/>
            </a:endParaRPr>
          </a:p>
          <a:p>
            <a:r>
              <a:rPr lang="fr-FR" sz="2400" dirty="0" smtClean="0">
                <a:latin typeface="Palatino Linotype" pitchFamily="18" charset="0"/>
              </a:rPr>
              <a:t>Aligner rigoureusement le chercheur avec le centre du champ de la caméra</a:t>
            </a:r>
          </a:p>
          <a:p>
            <a:endParaRPr lang="fr-FR" sz="700" dirty="0" smtClean="0">
              <a:latin typeface="Palatino Linotype" pitchFamily="18" charset="0"/>
            </a:endParaRPr>
          </a:p>
        </p:txBody>
      </p:sp>
      <p:pic>
        <p:nvPicPr>
          <p:cNvPr id="5" name="Picture 2" descr="C:\Users\Fayçal\Desktop\cherch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61281"/>
            <a:ext cx="3643329" cy="2282543"/>
          </a:xfrm>
          <a:prstGeom prst="rect">
            <a:avLst/>
          </a:prstGeom>
          <a:noFill/>
        </p:spPr>
      </p:pic>
      <p:pic>
        <p:nvPicPr>
          <p:cNvPr id="14338" name="Picture 2" descr="http://nimax-img.de/Produktbilder/normal/895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Le suivi avec Logiciel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smtClean="0">
                <a:latin typeface="Palatino Linotype" pitchFamily="18" charset="0"/>
              </a:rPr>
              <a:t>Logiciel « Satellite </a:t>
            </a:r>
            <a:r>
              <a:rPr lang="fr-FR" sz="2600" dirty="0" err="1" smtClean="0">
                <a:latin typeface="Palatino Linotype" pitchFamily="18" charset="0"/>
              </a:rPr>
              <a:t>Tracker</a:t>
            </a:r>
            <a:r>
              <a:rPr lang="fr-FR" sz="2600" dirty="0" smtClean="0">
                <a:latin typeface="Palatino Linotype" pitchFamily="18" charset="0"/>
              </a:rPr>
              <a:t> » </a:t>
            </a:r>
          </a:p>
          <a:p>
            <a:endParaRPr lang="fr-FR" sz="400" dirty="0" smtClean="0">
              <a:latin typeface="Palatino Linotype" pitchFamily="18" charset="0"/>
            </a:endParaRPr>
          </a:p>
          <a:p>
            <a:pPr lvl="1"/>
            <a:r>
              <a:rPr lang="fr-FR" sz="2000" dirty="0" smtClean="0">
                <a:latin typeface="Palatino Linotype" pitchFamily="18" charset="0"/>
              </a:rPr>
              <a:t>Pas efficace avec les longues focale</a:t>
            </a:r>
          </a:p>
          <a:p>
            <a:pPr lvl="1"/>
            <a:endParaRPr lang="fr-FR" sz="300" dirty="0" smtClean="0">
              <a:latin typeface="Palatino Linotype" pitchFamily="18" charset="0"/>
            </a:endParaRPr>
          </a:p>
          <a:p>
            <a:pPr lvl="1"/>
            <a:r>
              <a:rPr lang="fr-FR" sz="2000" dirty="0" smtClean="0">
                <a:latin typeface="Palatino Linotype" pitchFamily="18" charset="0"/>
              </a:rPr>
              <a:t>Camera DMK51 « voit » un champ de 0.05° à une focale de 5600mm</a:t>
            </a:r>
          </a:p>
          <a:p>
            <a:endParaRPr lang="fr-FR" sz="2400" dirty="0" smtClean="0">
              <a:latin typeface="Palatino Linotype" pitchFamily="18" charset="0"/>
            </a:endParaRPr>
          </a:p>
          <a:p>
            <a:endParaRPr lang="fr-FR" sz="2400" dirty="0" smtClean="0">
              <a:latin typeface="Palatino Linotype" pitchFamily="18" charset="0"/>
            </a:endParaRPr>
          </a:p>
          <a:p>
            <a:endParaRPr lang="fr-FR" sz="2400" dirty="0" smtClean="0">
              <a:latin typeface="Palatino Linotype" pitchFamily="18" charset="0"/>
            </a:endParaRPr>
          </a:p>
          <a:p>
            <a:endParaRPr lang="fr-FR" sz="2400" dirty="0" smtClean="0">
              <a:latin typeface="Palatino Linotype" pitchFamily="18" charset="0"/>
            </a:endParaRPr>
          </a:p>
          <a:p>
            <a:endParaRPr lang="fr-FR" sz="2400" dirty="0" smtClean="0">
              <a:latin typeface="Palatino Linotype" pitchFamily="18" charset="0"/>
            </a:endParaRPr>
          </a:p>
          <a:p>
            <a:endParaRPr lang="fr-FR" sz="2400" dirty="0" smtClean="0">
              <a:latin typeface="Palatino Linotype" pitchFamily="18" charset="0"/>
            </a:endParaRPr>
          </a:p>
          <a:p>
            <a:endParaRPr lang="fr-FR" sz="2400" dirty="0" smtClean="0">
              <a:latin typeface="Palatino Linotype" pitchFamily="18" charset="0"/>
            </a:endParaRPr>
          </a:p>
          <a:p>
            <a:endParaRPr lang="fr-FR" sz="2400" dirty="0" smtClean="0">
              <a:latin typeface="Palatino Linotype" pitchFamily="18" charset="0"/>
            </a:endParaRPr>
          </a:p>
          <a:p>
            <a:pPr>
              <a:buNone/>
            </a:pPr>
            <a:endParaRPr lang="fr-FR" sz="2400" dirty="0" smtClean="0">
              <a:latin typeface="Palatino Linotype" pitchFamily="18" charset="0"/>
            </a:endParaRPr>
          </a:p>
          <a:p>
            <a:pPr>
              <a:buNone/>
            </a:pPr>
            <a:endParaRPr lang="fr-FR" sz="2000" dirty="0" smtClean="0">
              <a:latin typeface="Palatino Linotype" pitchFamily="18" charset="0"/>
            </a:endParaRPr>
          </a:p>
          <a:p>
            <a:r>
              <a:rPr lang="fr-FR" sz="2400" dirty="0" smtClean="0">
                <a:latin typeface="Palatino Linotype" pitchFamily="18" charset="0"/>
              </a:rPr>
              <a:t>TLE « </a:t>
            </a:r>
            <a:r>
              <a:rPr lang="fr-FR" sz="2400" dirty="0" err="1" smtClean="0">
                <a:latin typeface="Palatino Linotype" pitchFamily="18" charset="0"/>
              </a:rPr>
              <a:t>Two</a:t>
            </a:r>
            <a:r>
              <a:rPr lang="fr-FR" sz="2400" dirty="0" smtClean="0">
                <a:latin typeface="Palatino Linotype" pitchFamily="18" charset="0"/>
              </a:rPr>
              <a:t>-Line </a:t>
            </a:r>
            <a:r>
              <a:rPr lang="fr-FR" sz="2400" dirty="0" err="1" smtClean="0">
                <a:latin typeface="Palatino Linotype" pitchFamily="18" charset="0"/>
              </a:rPr>
              <a:t>Elements</a:t>
            </a:r>
            <a:r>
              <a:rPr lang="fr-FR" sz="2400" dirty="0" smtClean="0">
                <a:latin typeface="Palatino Linotype" pitchFamily="18" charset="0"/>
              </a:rPr>
              <a:t> » :</a:t>
            </a:r>
          </a:p>
          <a:p>
            <a:endParaRPr lang="fr-FR" sz="200" dirty="0" smtClean="0">
              <a:latin typeface="Palatino Linotype" pitchFamily="18" charset="0"/>
            </a:endParaRPr>
          </a:p>
          <a:p>
            <a:pPr lvl="1"/>
            <a:r>
              <a:rPr lang="fr-FR" sz="1800" dirty="0" smtClean="0">
                <a:latin typeface="Palatino Linotype" pitchFamily="18" charset="0"/>
              </a:rPr>
              <a:t>1 25544U 98067A   15125.62688443  .00011378  00000-0  16479-3 0  9995</a:t>
            </a:r>
          </a:p>
          <a:p>
            <a:pPr lvl="1"/>
            <a:r>
              <a:rPr lang="fr-FR" sz="1800" dirty="0" smtClean="0">
                <a:latin typeface="Palatino Linotype" pitchFamily="18" charset="0"/>
              </a:rPr>
              <a:t>2 25544  51.6474 296.5821 0005121 300.5077 179.2600 15.56378492941417</a:t>
            </a:r>
          </a:p>
          <a:p>
            <a:endParaRPr lang="fr-FR" sz="700" dirty="0" smtClean="0">
              <a:latin typeface="Palatino Linotype" pitchFamily="18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77167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772816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Palatino Linotype" pitchFamily="18" charset="0"/>
              </a:rPr>
              <a:t>On s’intéresse au passages « hauts » de l’ISS (passages près du zénith)</a:t>
            </a:r>
          </a:p>
          <a:p>
            <a:r>
              <a:rPr lang="fr-FR" sz="2400" u="sng" dirty="0" smtClean="0">
                <a:latin typeface="Palatino Linotype" pitchFamily="18" charset="0"/>
              </a:rPr>
              <a:t>Problème :</a:t>
            </a:r>
            <a:r>
              <a:rPr lang="fr-FR" sz="2400" dirty="0" smtClean="0">
                <a:latin typeface="Palatino Linotype" pitchFamily="18" charset="0"/>
              </a:rPr>
              <a:t> la vitesse de rotation devient très élevée près du zénith</a:t>
            </a:r>
            <a:endParaRPr lang="fr-FR" sz="2400" dirty="0" smtClean="0">
              <a:latin typeface="Palatino Linotype" pitchFamily="18" charset="0"/>
            </a:endParaRPr>
          </a:p>
          <a:p>
            <a:pPr lvl="1">
              <a:buNone/>
            </a:pPr>
            <a:endParaRPr lang="fr-FR" sz="2000" dirty="0" smtClean="0">
              <a:latin typeface="Palatino Linotype" pitchFamily="18" charset="0"/>
            </a:endParaRPr>
          </a:p>
          <a:p>
            <a:pPr>
              <a:buNone/>
            </a:pPr>
            <a:endParaRPr lang="fr-FR" sz="1050" dirty="0" smtClean="0">
              <a:latin typeface="Palatino Linotype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Monture </a:t>
            </a:r>
            <a:r>
              <a:rPr lang="fr-FR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Dobson</a:t>
            </a:r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&amp; Azimutale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" name="Picture 2" descr="C:\Users\Fayçal\Desktop\discovery-15-f-5-truss-tube-dobsonian-telescope-3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3"/>
            <a:ext cx="3384376" cy="3878941"/>
          </a:xfrm>
          <a:prstGeom prst="rect">
            <a:avLst/>
          </a:prstGeom>
          <a:noFill/>
        </p:spPr>
      </p:pic>
      <p:pic>
        <p:nvPicPr>
          <p:cNvPr id="1027" name="Picture 3" descr="C:\Users\Fayçal\Desktop\lx20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5"/>
            <a:ext cx="2736304" cy="3967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6012160" cy="5517232"/>
          </a:xfrm>
        </p:spPr>
        <p:txBody>
          <a:bodyPr>
            <a:normAutofit/>
          </a:bodyPr>
          <a:lstStyle/>
          <a:p>
            <a:r>
              <a:rPr lang="fr-FR" sz="2400" u="sng" dirty="0" smtClean="0">
                <a:solidFill>
                  <a:srgbClr val="0070C0"/>
                </a:solidFill>
                <a:latin typeface="Palatino Linotype" pitchFamily="18" charset="0"/>
              </a:rPr>
              <a:t>Azimut :</a:t>
            </a:r>
            <a:r>
              <a:rPr lang="fr-FR" sz="2400" dirty="0" smtClean="0">
                <a:solidFill>
                  <a:srgbClr val="0070C0"/>
                </a:solidFill>
                <a:latin typeface="Palatino Linotype" pitchFamily="18" charset="0"/>
              </a:rPr>
              <a:t> à l’opposé de la culmination</a:t>
            </a:r>
          </a:p>
          <a:p>
            <a:endParaRPr lang="fr-FR" sz="800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lvl="1"/>
            <a:r>
              <a:rPr lang="fr-FR" sz="2000" u="sng" dirty="0" smtClean="0">
                <a:latin typeface="Palatino Linotype" pitchFamily="18" charset="0"/>
              </a:rPr>
              <a:t>Exemple :</a:t>
            </a:r>
            <a:r>
              <a:rPr lang="fr-FR" sz="2000" dirty="0" smtClean="0">
                <a:latin typeface="Palatino Linotype" pitchFamily="18" charset="0"/>
              </a:rPr>
              <a:t> </a:t>
            </a:r>
            <a:r>
              <a:rPr lang="fr-FR" sz="2000" dirty="0" err="1" smtClean="0">
                <a:latin typeface="Palatino Linotype" pitchFamily="18" charset="0"/>
              </a:rPr>
              <a:t>Sud-Est</a:t>
            </a:r>
            <a:r>
              <a:rPr lang="fr-FR" sz="2000" dirty="0" smtClean="0">
                <a:latin typeface="Palatino Linotype" pitchFamily="18" charset="0"/>
              </a:rPr>
              <a:t> si culmination Nord-Ouest</a:t>
            </a:r>
          </a:p>
          <a:p>
            <a:pPr lvl="1"/>
            <a:endParaRPr lang="fr-FR" sz="2000" dirty="0" smtClean="0">
              <a:latin typeface="Palatino Linotype" pitchFamily="18" charset="0"/>
            </a:endParaRPr>
          </a:p>
          <a:p>
            <a:r>
              <a:rPr lang="fr-FR" sz="2400" u="sng" dirty="0" smtClean="0">
                <a:solidFill>
                  <a:srgbClr val="0070C0"/>
                </a:solidFill>
                <a:latin typeface="Palatino Linotype" pitchFamily="18" charset="0"/>
              </a:rPr>
              <a:t>Latitude :</a:t>
            </a:r>
            <a:r>
              <a:rPr lang="fr-FR" sz="2400" dirty="0" smtClean="0">
                <a:solidFill>
                  <a:srgbClr val="0070C0"/>
                </a:solidFill>
                <a:latin typeface="Palatino Linotype" pitchFamily="18" charset="0"/>
              </a:rPr>
              <a:t> 90° – hauteur de culmination</a:t>
            </a:r>
          </a:p>
          <a:p>
            <a:endParaRPr lang="fr-FR" sz="800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lvl="1"/>
            <a:r>
              <a:rPr lang="fr-FR" sz="2000" u="sng" dirty="0" smtClean="0">
                <a:latin typeface="Palatino Linotype" pitchFamily="18" charset="0"/>
              </a:rPr>
              <a:t>Exemple :</a:t>
            </a:r>
            <a:r>
              <a:rPr lang="fr-FR" sz="2000" dirty="0" smtClean="0">
                <a:latin typeface="Palatino Linotype" pitchFamily="18" charset="0"/>
              </a:rPr>
              <a:t> 25° si hauteur = 65°</a:t>
            </a:r>
          </a:p>
          <a:p>
            <a:pPr lvl="1"/>
            <a:endParaRPr lang="fr-FR" sz="2000" dirty="0" smtClean="0">
              <a:latin typeface="Palatino Linotype" pitchFamily="18" charset="0"/>
            </a:endParaRPr>
          </a:p>
          <a:p>
            <a:r>
              <a:rPr lang="fr-FR" sz="2400" u="sng" dirty="0" smtClean="0">
                <a:solidFill>
                  <a:srgbClr val="0070C0"/>
                </a:solidFill>
                <a:latin typeface="Palatino Linotype" pitchFamily="18" charset="0"/>
              </a:rPr>
              <a:t>Avantages :</a:t>
            </a:r>
          </a:p>
          <a:p>
            <a:pPr lvl="1"/>
            <a:r>
              <a:rPr lang="fr-FR" sz="2000" dirty="0" smtClean="0">
                <a:latin typeface="Palatino Linotype" pitchFamily="18" charset="0"/>
              </a:rPr>
              <a:t>L’ISS suit « l’équateur » de la monture</a:t>
            </a:r>
          </a:p>
          <a:p>
            <a:pPr lvl="1"/>
            <a:r>
              <a:rPr lang="fr-FR" sz="2000" dirty="0" smtClean="0">
                <a:latin typeface="Palatino Linotype" pitchFamily="18" charset="0"/>
              </a:rPr>
              <a:t>La vitesse de suivi en déclinaison est quasi nulle</a:t>
            </a:r>
          </a:p>
          <a:p>
            <a:pPr lvl="1"/>
            <a:r>
              <a:rPr lang="fr-FR" sz="2000" dirty="0" smtClean="0">
                <a:latin typeface="Palatino Linotype" pitchFamily="18" charset="0"/>
              </a:rPr>
              <a:t>La vitesse de suivi en ascension droite est proche de la vitesse angulaire de l’ISS</a:t>
            </a:r>
          </a:p>
          <a:p>
            <a:pPr lvl="1"/>
            <a:endParaRPr lang="fr-FR" sz="2000" dirty="0" smtClean="0">
              <a:latin typeface="Palatino Linotype" pitchFamily="18" charset="0"/>
            </a:endParaRPr>
          </a:p>
          <a:p>
            <a:pPr>
              <a:buNone/>
            </a:pPr>
            <a:endParaRPr lang="fr-FR" sz="1050" dirty="0" smtClean="0">
              <a:latin typeface="Palatino Linotype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Monture équatoriale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6" name="Picture 2" descr="C:\Users\Fayçal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196" y="2276872"/>
            <a:ext cx="344815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Acquisition &amp; Traitement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fr-FR" sz="2800" u="sng" dirty="0" smtClean="0">
                <a:solidFill>
                  <a:srgbClr val="0070C0"/>
                </a:solidFill>
                <a:latin typeface="Palatino Linotype" pitchFamily="18" charset="0"/>
              </a:rPr>
              <a:t>Acquisition :</a:t>
            </a:r>
          </a:p>
          <a:p>
            <a:pPr lvl="1"/>
            <a:r>
              <a:rPr lang="fr-FR" sz="2400" dirty="0" smtClean="0">
                <a:latin typeface="Palatino Linotype" pitchFamily="18" charset="0"/>
              </a:rPr>
              <a:t>Focale : aussi grande que le permet la qualité du suivi</a:t>
            </a:r>
          </a:p>
          <a:p>
            <a:pPr lvl="1"/>
            <a:r>
              <a:rPr lang="fr-FR" sz="2400" dirty="0" smtClean="0">
                <a:latin typeface="Palatino Linotype" pitchFamily="18" charset="0"/>
              </a:rPr>
              <a:t>Régler la mise au point à l’avance</a:t>
            </a:r>
          </a:p>
          <a:p>
            <a:pPr lvl="1"/>
            <a:r>
              <a:rPr lang="fr-FR" sz="2400" dirty="0" smtClean="0">
                <a:latin typeface="Palatino Linotype" pitchFamily="18" charset="0"/>
              </a:rPr>
              <a:t>Régler les paramètres de la caméra à l’avance</a:t>
            </a:r>
          </a:p>
          <a:p>
            <a:pPr lvl="1"/>
            <a:r>
              <a:rPr lang="fr-FR" sz="2400" dirty="0" smtClean="0">
                <a:latin typeface="Palatino Linotype" pitchFamily="18" charset="0"/>
              </a:rPr>
              <a:t>Enregistrer une vidéo du passage	</a:t>
            </a:r>
          </a:p>
          <a:p>
            <a:pPr>
              <a:lnSpc>
                <a:spcPct val="150000"/>
              </a:lnSpc>
            </a:pPr>
            <a:r>
              <a:rPr lang="fr-FR" sz="2800" u="sng" dirty="0" smtClean="0">
                <a:solidFill>
                  <a:srgbClr val="0070C0"/>
                </a:solidFill>
                <a:latin typeface="Palatino Linotype" pitchFamily="18" charset="0"/>
              </a:rPr>
              <a:t>Traitement :</a:t>
            </a:r>
          </a:p>
          <a:p>
            <a:pPr lvl="1"/>
            <a:r>
              <a:rPr lang="fr-FR" sz="2400" dirty="0" smtClean="0">
                <a:latin typeface="Palatino Linotype" pitchFamily="18" charset="0"/>
              </a:rPr>
              <a:t>Pareil qu’en planétaire</a:t>
            </a:r>
          </a:p>
          <a:p>
            <a:pPr lvl="1"/>
            <a:r>
              <a:rPr lang="fr-FR" sz="2400" dirty="0" err="1" smtClean="0">
                <a:latin typeface="Palatino Linotype" pitchFamily="18" charset="0"/>
              </a:rPr>
              <a:t>Compositage</a:t>
            </a:r>
            <a:r>
              <a:rPr lang="fr-FR" sz="2400" dirty="0" smtClean="0">
                <a:latin typeface="Palatino Linotype" pitchFamily="18" charset="0"/>
              </a:rPr>
              <a:t> possible sur quelques secondes</a:t>
            </a:r>
          </a:p>
          <a:p>
            <a:endParaRPr lang="fr-FR" sz="2800" dirty="0" smtClean="0">
              <a:latin typeface="Palatino Linotype" pitchFamily="18" charset="0"/>
            </a:endParaRPr>
          </a:p>
          <a:p>
            <a:endParaRPr lang="fr-FR" sz="2800" dirty="0" smtClean="0">
              <a:latin typeface="Palatino Linotype" pitchFamily="18" charset="0"/>
            </a:endParaRPr>
          </a:p>
          <a:p>
            <a:endParaRPr lang="fr-FR" sz="28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yçal\Desktop\I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448300" cy="549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3074" name="Picture 2" descr="C:\Users\Fayçal\Desktop\iss1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338564" cy="5338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ayçal\Desktop\ISS\Proton_Zvezda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923928" cy="571118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Saliout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/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Almaz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Palatino Linotype" pitchFamily="18" charset="0"/>
              </a:rPr>
              <a:t>Saliout 1 : 19 Avril 1971</a:t>
            </a:r>
          </a:p>
          <a:p>
            <a:r>
              <a:rPr lang="fr-FR" sz="2400" dirty="0" smtClean="0">
                <a:latin typeface="Palatino Linotype" pitchFamily="18" charset="0"/>
              </a:rPr>
              <a:t>Masse : 19 tonnes</a:t>
            </a:r>
          </a:p>
          <a:p>
            <a:r>
              <a:rPr lang="fr-FR" sz="2400" dirty="0" smtClean="0">
                <a:latin typeface="Palatino Linotype" pitchFamily="18" charset="0"/>
              </a:rPr>
              <a:t>Espace habitable: 100m</a:t>
            </a:r>
            <a:r>
              <a:rPr lang="fr-FR" sz="2400" baseline="30000" dirty="0" smtClean="0">
                <a:latin typeface="Palatino Linotype" pitchFamily="18" charset="0"/>
              </a:rPr>
              <a:t>2</a:t>
            </a:r>
            <a:r>
              <a:rPr lang="fr-FR" sz="2400" dirty="0" smtClean="0">
                <a:latin typeface="Palatino Linotype" pitchFamily="18" charset="0"/>
              </a:rPr>
              <a:t> </a:t>
            </a:r>
            <a:endParaRPr lang="fr-FR" sz="2400" baseline="30000" dirty="0" smtClean="0">
              <a:latin typeface="Palatino Linotype" pitchFamily="18" charset="0"/>
            </a:endParaRPr>
          </a:p>
          <a:p>
            <a:r>
              <a:rPr lang="fr-FR" sz="2400" dirty="0" smtClean="0">
                <a:latin typeface="Palatino Linotype" pitchFamily="18" charset="0"/>
              </a:rPr>
              <a:t>3 cosmonautes</a:t>
            </a:r>
          </a:p>
          <a:p>
            <a:r>
              <a:rPr lang="fr-FR" sz="2400" dirty="0" smtClean="0">
                <a:latin typeface="Palatino Linotype" pitchFamily="18" charset="0"/>
              </a:rPr>
              <a:t>Saliout 7 </a:t>
            </a:r>
          </a:p>
          <a:p>
            <a:r>
              <a:rPr lang="en-US" sz="2400" dirty="0" smtClean="0">
                <a:latin typeface="Palatino Linotype" pitchFamily="18" charset="0"/>
              </a:rPr>
              <a:t>Fin 1986</a:t>
            </a:r>
            <a:endParaRPr lang="fr-FR" sz="2400" dirty="0">
              <a:latin typeface="Palatino Linotype" pitchFamily="18" charset="0"/>
            </a:endParaRPr>
          </a:p>
        </p:txBody>
      </p:sp>
      <p:pic>
        <p:nvPicPr>
          <p:cNvPr id="3074" name="Picture 2" descr="C:\Users\Fayçal\Desktop\ISS\RTEmagicC_246_soyuz1_txdam50075013_9dd4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84" y="3752088"/>
            <a:ext cx="4788024" cy="3092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1026" name="Picture 2" descr="C:\Users\Fayçal\Desktop\ISS\ISS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621610" cy="562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2050" name="Picture 2" descr="C:\Users\Fayçal\Desktop\ISS\3105 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441901" cy="577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yçal\Desktop\ISS\10915147_1541396156140119_533150835754149065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0"/>
            <a:ext cx="2376264" cy="3501009"/>
          </a:xfrm>
          <a:prstGeom prst="rect">
            <a:avLst/>
          </a:prstGeom>
          <a:noFill/>
        </p:spPr>
      </p:pic>
      <p:pic>
        <p:nvPicPr>
          <p:cNvPr id="3" name="Picture 3" descr="D:\Astrophotographie\Publications\All About Space - Juin 2015\All About Space - Issue 39_ 2015_Page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2232248" cy="3527267"/>
          </a:xfrm>
          <a:prstGeom prst="rect">
            <a:avLst/>
          </a:prstGeom>
          <a:noFill/>
        </p:spPr>
      </p:pic>
      <p:pic>
        <p:nvPicPr>
          <p:cNvPr id="6" name="Picture 2" descr="D:\Astrophotographie\Publications\Amateur Astrophotography Magazine Issue23\issue23_Page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8112" y="3501008"/>
            <a:ext cx="2448272" cy="3356992"/>
          </a:xfrm>
          <a:prstGeom prst="rect">
            <a:avLst/>
          </a:prstGeom>
          <a:noFill/>
        </p:spPr>
      </p:pic>
      <p:pic>
        <p:nvPicPr>
          <p:cNvPr id="8" name="Picture 2" descr="D:\Astrophotographie\Publications\First Light Magazine\First Light Magaz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384" y="3501008"/>
            <a:ext cx="4311264" cy="3356992"/>
          </a:xfrm>
          <a:prstGeom prst="rect">
            <a:avLst/>
          </a:prstGeom>
          <a:noFill/>
        </p:spPr>
      </p:pic>
      <p:pic>
        <p:nvPicPr>
          <p:cNvPr id="12" name="Picture 2" descr="D:\Astrophotographie\Publications\Astronomy Now - Janvier 2016\1ANJan2016_Page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0"/>
            <a:ext cx="2267744" cy="3532518"/>
          </a:xfrm>
          <a:prstGeom prst="rect">
            <a:avLst/>
          </a:prstGeom>
          <a:noFill/>
        </p:spPr>
      </p:pic>
      <p:pic>
        <p:nvPicPr>
          <p:cNvPr id="1027" name="Picture 3" descr="C:\Users\Fayçal\Desktop\Sans tit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2267744" cy="3501008"/>
          </a:xfrm>
          <a:prstGeom prst="rect">
            <a:avLst/>
          </a:prstGeom>
          <a:noFill/>
        </p:spPr>
      </p:pic>
      <p:pic>
        <p:nvPicPr>
          <p:cNvPr id="1029" name="Picture 5" descr="C:\Users\Fayçal\Desktop\Sans titre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01008"/>
            <a:ext cx="241176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Fayçal\Desktop\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620688"/>
            <a:ext cx="9115425" cy="437197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5661248"/>
            <a:ext cx="529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alatino Linotype" pitchFamily="18" charset="0"/>
              </a:rPr>
              <a:t>www.astronomycameras.com</a:t>
            </a:r>
            <a:endParaRPr lang="fr-FR" sz="2800" u="sng" dirty="0">
              <a:latin typeface="Palatino Linotype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alatino Linotype" pitchFamily="18" charset="0"/>
              </a:rPr>
              <a:t>Site officiel de The Imaging Source Cameras</a:t>
            </a:r>
            <a:endParaRPr lang="fr-FR" sz="2800" u="sng" dirty="0">
              <a:latin typeface="Palatino Linotype" pitchFamily="18" charset="0"/>
            </a:endParaRPr>
          </a:p>
        </p:txBody>
      </p:sp>
      <p:pic>
        <p:nvPicPr>
          <p:cNvPr id="19460" name="Picture 4" descr="C:\Users\Fayçal\Desktop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454" y="5013176"/>
            <a:ext cx="382905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ayçal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2" y="1484784"/>
            <a:ext cx="9070384" cy="392025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alatino Linotype" pitchFamily="18" charset="0"/>
              </a:rPr>
              <a:t>Page officielle de la Station Spatiale Internationale</a:t>
            </a:r>
            <a:endParaRPr lang="fr-FR" sz="2800" u="sng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fr-FR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050" name="Picture 2" descr="C:\Users\Fayçal\Desktop\fd-c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78" y="0"/>
            <a:ext cx="88750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 sz="2800" u="sng" dirty="0" smtClean="0">
              <a:latin typeface="Palatino Linotype" pitchFamily="18" charset="0"/>
            </a:endParaRPr>
          </a:p>
          <a:p>
            <a:r>
              <a:rPr lang="fr-FR" sz="2800" u="sng" dirty="0" smtClean="0">
                <a:latin typeface="Palatino Linotype" pitchFamily="18" charset="0"/>
              </a:rPr>
              <a:t>Références</a:t>
            </a:r>
          </a:p>
          <a:p>
            <a:pPr lvl="1"/>
            <a:r>
              <a:rPr lang="fr-FR" sz="2400" dirty="0" smtClean="0">
                <a:latin typeface="Palatino Linotype" pitchFamily="18" charset="0"/>
              </a:rPr>
              <a:t>Thierry </a:t>
            </a:r>
            <a:r>
              <a:rPr lang="fr-FR" sz="2400" dirty="0" err="1" smtClean="0">
                <a:latin typeface="Palatino Linotype" pitchFamily="18" charset="0"/>
              </a:rPr>
              <a:t>Legault</a:t>
            </a:r>
            <a:r>
              <a:rPr lang="fr-FR" sz="2400" dirty="0" smtClean="0">
                <a:latin typeface="Palatino Linotype" pitchFamily="18" charset="0"/>
              </a:rPr>
              <a:t> : </a:t>
            </a:r>
            <a:r>
              <a:rPr lang="fr-FR" sz="2400" dirty="0" err="1" smtClean="0">
                <a:latin typeface="Palatino Linotype" pitchFamily="18" charset="0"/>
              </a:rPr>
              <a:t>Astrophotography</a:t>
            </a:r>
            <a:endParaRPr lang="fr-FR" sz="2400" dirty="0" smtClean="0">
              <a:latin typeface="Palatino Linotype" pitchFamily="18" charset="0"/>
            </a:endParaRPr>
          </a:p>
          <a:p>
            <a:pPr lvl="1"/>
            <a:r>
              <a:rPr lang="fr-FR" sz="2400" dirty="0" smtClean="0">
                <a:latin typeface="Palatino Linotype" pitchFamily="18" charset="0"/>
              </a:rPr>
              <a:t>Thierry </a:t>
            </a:r>
            <a:r>
              <a:rPr lang="fr-FR" sz="2400" dirty="0" err="1" smtClean="0">
                <a:latin typeface="Palatino Linotype" pitchFamily="18" charset="0"/>
              </a:rPr>
              <a:t>Legault</a:t>
            </a:r>
            <a:r>
              <a:rPr lang="fr-FR" sz="2400" dirty="0" smtClean="0">
                <a:latin typeface="Palatino Linotype" pitchFamily="18" charset="0"/>
              </a:rPr>
              <a:t> : </a:t>
            </a:r>
            <a:r>
              <a:rPr lang="fr-FR" sz="2400" dirty="0" err="1" smtClean="0">
                <a:latin typeface="Palatino Linotype" pitchFamily="18" charset="0"/>
              </a:rPr>
              <a:t>Targeting</a:t>
            </a:r>
            <a:r>
              <a:rPr lang="fr-FR" sz="2400" dirty="0" smtClean="0">
                <a:latin typeface="Palatino Linotype" pitchFamily="18" charset="0"/>
              </a:rPr>
              <a:t> the International </a:t>
            </a:r>
            <a:r>
              <a:rPr lang="fr-FR" sz="2400" dirty="0" err="1" smtClean="0">
                <a:latin typeface="Palatino Linotype" pitchFamily="18" charset="0"/>
              </a:rPr>
              <a:t>Space</a:t>
            </a:r>
            <a:r>
              <a:rPr lang="fr-FR" sz="2400" dirty="0" smtClean="0">
                <a:latin typeface="Palatino Linotype" pitchFamily="18" charset="0"/>
              </a:rPr>
              <a:t> Station,    « </a:t>
            </a:r>
            <a:r>
              <a:rPr lang="fr-FR" sz="2400" dirty="0" err="1" smtClean="0">
                <a:latin typeface="Palatino Linotype" pitchFamily="18" charset="0"/>
              </a:rPr>
              <a:t>Sky</a:t>
            </a:r>
            <a:r>
              <a:rPr lang="fr-FR" sz="2400" dirty="0" smtClean="0">
                <a:latin typeface="Palatino Linotype" pitchFamily="18" charset="0"/>
              </a:rPr>
              <a:t> &amp; </a:t>
            </a:r>
            <a:r>
              <a:rPr lang="fr-FR" sz="2400" dirty="0" err="1" smtClean="0">
                <a:latin typeface="Palatino Linotype" pitchFamily="18" charset="0"/>
              </a:rPr>
              <a:t>Telescope</a:t>
            </a:r>
            <a:r>
              <a:rPr lang="fr-FR" sz="2400" dirty="0" smtClean="0">
                <a:latin typeface="Palatino Linotype" pitchFamily="18" charset="0"/>
              </a:rPr>
              <a:t>, March 2012 »</a:t>
            </a:r>
          </a:p>
          <a:p>
            <a:pPr lvl="1"/>
            <a:r>
              <a:rPr lang="en-US" sz="2400" dirty="0" smtClean="0">
                <a:latin typeface="Palatino Linotype" pitchFamily="18" charset="0"/>
              </a:rPr>
              <a:t>Thierry </a:t>
            </a:r>
            <a:r>
              <a:rPr lang="en-US" sz="2400" dirty="0" err="1" smtClean="0">
                <a:latin typeface="Palatino Linotype" pitchFamily="18" charset="0"/>
              </a:rPr>
              <a:t>Legault</a:t>
            </a:r>
            <a:r>
              <a:rPr lang="en-US" sz="2400" dirty="0" smtClean="0">
                <a:latin typeface="Palatino Linotype" pitchFamily="18" charset="0"/>
              </a:rPr>
              <a:t> </a:t>
            </a:r>
            <a:r>
              <a:rPr lang="fr-FR" sz="2400" dirty="0" smtClean="0">
                <a:latin typeface="Palatino Linotype" pitchFamily="18" charset="0"/>
              </a:rPr>
              <a:t>: </a:t>
            </a:r>
            <a:r>
              <a:rPr lang="en-US" sz="2400" dirty="0" smtClean="0">
                <a:latin typeface="Palatino Linotype" pitchFamily="18" charset="0"/>
              </a:rPr>
              <a:t>WETAL Lyon 2011</a:t>
            </a:r>
          </a:p>
          <a:p>
            <a:pPr lvl="1"/>
            <a:r>
              <a:rPr lang="en-US" sz="2400" dirty="0" smtClean="0">
                <a:latin typeface="Palatino Linotype" pitchFamily="18" charset="0"/>
              </a:rPr>
              <a:t>Martin Lewis : Chasing the ISS, </a:t>
            </a:r>
            <a:r>
              <a:rPr lang="fr-FR" sz="2400" dirty="0" smtClean="0">
                <a:latin typeface="Palatino Linotype" pitchFamily="18" charset="0"/>
              </a:rPr>
              <a:t>« </a:t>
            </a:r>
            <a:r>
              <a:rPr lang="fr-FR" sz="2400" dirty="0" err="1" smtClean="0">
                <a:latin typeface="Palatino Linotype" pitchFamily="18" charset="0"/>
              </a:rPr>
              <a:t>Sky</a:t>
            </a:r>
            <a:r>
              <a:rPr lang="fr-FR" sz="2400" dirty="0" smtClean="0">
                <a:latin typeface="Palatino Linotype" pitchFamily="18" charset="0"/>
              </a:rPr>
              <a:t> </a:t>
            </a:r>
            <a:r>
              <a:rPr lang="fr-FR" sz="2400" dirty="0" err="1" smtClean="0">
                <a:latin typeface="Palatino Linotype" pitchFamily="18" charset="0"/>
              </a:rPr>
              <a:t>at</a:t>
            </a:r>
            <a:r>
              <a:rPr lang="fr-FR" sz="2400" dirty="0" smtClean="0">
                <a:latin typeface="Palatino Linotype" pitchFamily="18" charset="0"/>
              </a:rPr>
              <a:t> Night, </a:t>
            </a:r>
            <a:r>
              <a:rPr lang="fr-FR" sz="2400" dirty="0" err="1" smtClean="0">
                <a:latin typeface="Palatino Linotype" pitchFamily="18" charset="0"/>
              </a:rPr>
              <a:t>December</a:t>
            </a:r>
            <a:r>
              <a:rPr lang="fr-FR" sz="2400" dirty="0" smtClean="0">
                <a:latin typeface="Palatino Linotype" pitchFamily="18" charset="0"/>
              </a:rPr>
              <a:t> 2011 »</a:t>
            </a:r>
          </a:p>
          <a:p>
            <a:pPr lvl="1"/>
            <a:r>
              <a:rPr lang="fr-FR" sz="2400" dirty="0" smtClean="0">
                <a:latin typeface="Palatino Linotype" pitchFamily="18" charset="0"/>
              </a:rPr>
              <a:t>nasa.gov</a:t>
            </a:r>
          </a:p>
          <a:p>
            <a:pPr lvl="1"/>
            <a:endParaRPr lang="fr-FR" sz="24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574032"/>
            <a:ext cx="9144000" cy="1287016"/>
          </a:xfrm>
        </p:spPr>
        <p:txBody>
          <a:bodyPr>
            <a:noAutofit/>
          </a:bodyPr>
          <a:lstStyle/>
          <a:p>
            <a:r>
              <a:rPr lang="fr-FR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Merci de votre attention</a:t>
            </a:r>
            <a:endParaRPr lang="fr-FR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SkyLab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/>
          <a:lstStyle/>
          <a:p>
            <a:r>
              <a:rPr lang="fr-FR" sz="2400" dirty="0" err="1" smtClean="0">
                <a:latin typeface="Palatino Linotype" pitchFamily="18" charset="0"/>
              </a:rPr>
              <a:t>SkyLab</a:t>
            </a:r>
            <a:r>
              <a:rPr lang="fr-FR" sz="2400" dirty="0" smtClean="0">
                <a:latin typeface="Palatino Linotype" pitchFamily="18" charset="0"/>
              </a:rPr>
              <a:t> 1</a:t>
            </a:r>
          </a:p>
          <a:p>
            <a:r>
              <a:rPr lang="fr-FR" sz="2400" dirty="0" smtClean="0">
                <a:latin typeface="Palatino Linotype" pitchFamily="18" charset="0"/>
              </a:rPr>
              <a:t>14 Mai 1973</a:t>
            </a:r>
          </a:p>
          <a:p>
            <a:r>
              <a:rPr lang="fr-FR" sz="2400" dirty="0" smtClean="0">
                <a:latin typeface="Palatino Linotype" pitchFamily="18" charset="0"/>
              </a:rPr>
              <a:t>35 m de long</a:t>
            </a:r>
          </a:p>
          <a:p>
            <a:r>
              <a:rPr lang="fr-FR" sz="2400" dirty="0" smtClean="0">
                <a:latin typeface="Palatino Linotype" pitchFamily="18" charset="0"/>
              </a:rPr>
              <a:t>Masse 90.6 tonnes</a:t>
            </a:r>
          </a:p>
          <a:p>
            <a:r>
              <a:rPr lang="fr-FR" sz="2400" dirty="0" smtClean="0">
                <a:latin typeface="Palatino Linotype" pitchFamily="18" charset="0"/>
              </a:rPr>
              <a:t>3 astronautes</a:t>
            </a:r>
          </a:p>
          <a:p>
            <a:r>
              <a:rPr lang="fr-FR" sz="2400" dirty="0" smtClean="0">
                <a:latin typeface="Palatino Linotype" pitchFamily="18" charset="0"/>
              </a:rPr>
              <a:t>Volume habitable </a:t>
            </a:r>
          </a:p>
          <a:p>
            <a:pPr>
              <a:buNone/>
            </a:pPr>
            <a:r>
              <a:rPr lang="fr-FR" sz="2400" dirty="0" smtClean="0">
                <a:latin typeface="Palatino Linotype" pitchFamily="18" charset="0"/>
              </a:rPr>
              <a:t>	354m</a:t>
            </a:r>
            <a:r>
              <a:rPr lang="fr-FR" sz="2400" baseline="30000" dirty="0" smtClean="0">
                <a:latin typeface="Palatino Linotype" pitchFamily="18" charset="0"/>
              </a:rPr>
              <a:t>3</a:t>
            </a:r>
          </a:p>
          <a:p>
            <a:pPr>
              <a:buNone/>
            </a:pPr>
            <a:endParaRPr lang="fr-FR" sz="2800" baseline="30000" dirty="0" smtClean="0">
              <a:latin typeface="Palatino Linotype" pitchFamily="18" charset="0"/>
            </a:endParaRPr>
          </a:p>
          <a:p>
            <a:endParaRPr lang="fr-FR" dirty="0" smtClean="0">
              <a:latin typeface="Palatino Linotype" pitchFamily="18" charset="0"/>
            </a:endParaRPr>
          </a:p>
        </p:txBody>
      </p:sp>
      <p:pic>
        <p:nvPicPr>
          <p:cNvPr id="4098" name="Picture 2" descr="C:\Users\Fayçal\Desktop\ISS\Sky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051" y="1628800"/>
            <a:ext cx="2878358" cy="4104456"/>
          </a:xfrm>
          <a:prstGeom prst="rect">
            <a:avLst/>
          </a:prstGeom>
          <a:noFill/>
        </p:spPr>
      </p:pic>
      <p:pic>
        <p:nvPicPr>
          <p:cNvPr id="4099" name="Picture 3" descr="C:\Users\Fayçal\Desktop\ISS\Skylab-73-HC-440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2808312" cy="412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Apollo-Soyuz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fr-FR" sz="2400" dirty="0" smtClean="0">
                <a:latin typeface="Palatino Linotype" pitchFamily="18" charset="0"/>
              </a:rPr>
              <a:t>Mission conjointe URSS-USA</a:t>
            </a:r>
          </a:p>
          <a:p>
            <a:r>
              <a:rPr lang="fr-FR" sz="2400" dirty="0" smtClean="0">
                <a:latin typeface="Palatino Linotype" pitchFamily="18" charset="0"/>
              </a:rPr>
              <a:t>15 Juillet 1975</a:t>
            </a:r>
          </a:p>
          <a:p>
            <a:endParaRPr lang="fr-FR" sz="2400" dirty="0" smtClean="0">
              <a:latin typeface="Palatino Linotype" pitchFamily="18" charset="0"/>
            </a:endParaRPr>
          </a:p>
          <a:p>
            <a:endParaRPr lang="fr-FR" sz="2800" dirty="0" smtClean="0">
              <a:latin typeface="Palatino Linotype" pitchFamily="18" charset="0"/>
            </a:endParaRPr>
          </a:p>
          <a:p>
            <a:endParaRPr lang="fr-FR" dirty="0" smtClean="0">
              <a:latin typeface="Palatino Linotype" pitchFamily="18" charset="0"/>
            </a:endParaRPr>
          </a:p>
          <a:p>
            <a:endParaRPr lang="fr-FR" dirty="0" smtClean="0">
              <a:latin typeface="Palatino Linotype" pitchFamily="18" charset="0"/>
            </a:endParaRPr>
          </a:p>
          <a:p>
            <a:endParaRPr lang="fr-FR" dirty="0" smtClean="0">
              <a:latin typeface="Palatino Linotype" pitchFamily="18" charset="0"/>
            </a:endParaRPr>
          </a:p>
          <a:p>
            <a:endParaRPr lang="fr-FR" dirty="0" smtClean="0">
              <a:latin typeface="Palatino Linotype" pitchFamily="18" charset="0"/>
            </a:endParaRPr>
          </a:p>
          <a:p>
            <a:r>
              <a:rPr lang="fr-FR" sz="2400" dirty="0" smtClean="0">
                <a:latin typeface="Palatino Linotype" pitchFamily="18" charset="0"/>
              </a:rPr>
              <a:t>Astéroïde (2228) </a:t>
            </a:r>
            <a:r>
              <a:rPr lang="fr-FR" sz="2400" dirty="0" err="1" smtClean="0">
                <a:latin typeface="Palatino Linotype" pitchFamily="18" charset="0"/>
              </a:rPr>
              <a:t>Soyuz</a:t>
            </a:r>
            <a:r>
              <a:rPr lang="fr-FR" sz="2400" dirty="0" smtClean="0">
                <a:latin typeface="Palatino Linotype" pitchFamily="18" charset="0"/>
              </a:rPr>
              <a:t>-Apollo</a:t>
            </a:r>
          </a:p>
          <a:p>
            <a:endParaRPr lang="fr-FR" dirty="0" smtClean="0">
              <a:latin typeface="Palatino Linotype" pitchFamily="18" charset="0"/>
            </a:endParaRPr>
          </a:p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5122" name="Picture 2" descr="C:\Users\Fayçal\Desktop\ISS\Apollo-soy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7609"/>
            <a:ext cx="9144000" cy="280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Mir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4355976" cy="5445224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Palatino Linotype" pitchFamily="18" charset="0"/>
              </a:rPr>
              <a:t>Station spatiale Russe</a:t>
            </a:r>
          </a:p>
          <a:p>
            <a:r>
              <a:rPr lang="fr-FR" sz="2400" dirty="0" smtClean="0">
                <a:latin typeface="Palatino Linotype" pitchFamily="18" charset="0"/>
              </a:rPr>
              <a:t>6 cosmonautes</a:t>
            </a:r>
          </a:p>
          <a:p>
            <a:r>
              <a:rPr lang="fr-FR" sz="2400" dirty="0" smtClean="0">
                <a:latin typeface="Palatino Linotype" pitchFamily="18" charset="0"/>
              </a:rPr>
              <a:t>Orbite basse</a:t>
            </a:r>
          </a:p>
          <a:p>
            <a:r>
              <a:rPr lang="fr-FR" sz="2400" dirty="0" smtClean="0">
                <a:latin typeface="Palatino Linotype" pitchFamily="18" charset="0"/>
              </a:rPr>
              <a:t>Masse 124 tonnes</a:t>
            </a:r>
          </a:p>
          <a:p>
            <a:r>
              <a:rPr lang="fr-FR" sz="2400" dirty="0" smtClean="0">
                <a:latin typeface="Palatino Linotype" pitchFamily="18" charset="0"/>
              </a:rPr>
              <a:t>Mise en orbite : 19 Février 1986</a:t>
            </a:r>
          </a:p>
          <a:p>
            <a:r>
              <a:rPr lang="fr-FR" sz="2400" dirty="0" smtClean="0">
                <a:latin typeface="Palatino Linotype" pitchFamily="18" charset="0"/>
              </a:rPr>
              <a:t>Assemblée en orbite entre 1986 et 1996</a:t>
            </a:r>
          </a:p>
          <a:p>
            <a:r>
              <a:rPr lang="fr-FR" sz="2400" dirty="0" smtClean="0">
                <a:latin typeface="Palatino Linotype" pitchFamily="18" charset="0"/>
              </a:rPr>
              <a:t>Constituée de plusieurs modules</a:t>
            </a:r>
          </a:p>
          <a:p>
            <a:r>
              <a:rPr lang="fr-FR" sz="2400" dirty="0" smtClean="0">
                <a:latin typeface="Palatino Linotype" pitchFamily="18" charset="0"/>
              </a:rPr>
              <a:t>Fin : 23 Mars 2001</a:t>
            </a:r>
          </a:p>
          <a:p>
            <a:endParaRPr lang="fr-FR" sz="2800" dirty="0">
              <a:latin typeface="Palatino Linotype" pitchFamily="18" charset="0"/>
            </a:endParaRPr>
          </a:p>
        </p:txBody>
      </p:sp>
      <p:pic>
        <p:nvPicPr>
          <p:cNvPr id="4" name="Picture 3" descr="C:\Users\Fayçal\Desktop\ISS\Mir_from_STS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740" y="1543144"/>
            <a:ext cx="5015131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 Station Spatiale Internationale ISS</a:t>
            </a:r>
            <a:endParaRPr lang="fr-F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8194" name="Picture 2" descr="C:\Users\Fayçal\Desktop\IS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2191"/>
            <a:ext cx="9144000" cy="6073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ISS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fr-FR" sz="2400" dirty="0" smtClean="0">
                <a:latin typeface="Palatino Linotype" pitchFamily="18" charset="0"/>
              </a:rPr>
              <a:t>Masse 400 tonnes</a:t>
            </a:r>
          </a:p>
          <a:p>
            <a:r>
              <a:rPr lang="fr-FR" sz="2400" dirty="0" smtClean="0">
                <a:latin typeface="Palatino Linotype" pitchFamily="18" charset="0"/>
              </a:rPr>
              <a:t>Espace habitable 400m</a:t>
            </a:r>
            <a:r>
              <a:rPr lang="fr-FR" sz="2400" baseline="30000" dirty="0" smtClean="0">
                <a:latin typeface="Palatino Linotype" pitchFamily="18" charset="0"/>
              </a:rPr>
              <a:t>2</a:t>
            </a:r>
          </a:p>
          <a:p>
            <a:r>
              <a:rPr lang="fr-FR" sz="2400" dirty="0" smtClean="0">
                <a:latin typeface="Palatino Linotype" pitchFamily="18" charset="0"/>
              </a:rPr>
              <a:t>10 astronautes</a:t>
            </a:r>
          </a:p>
          <a:p>
            <a:r>
              <a:rPr lang="fr-FR" sz="2400" dirty="0" smtClean="0">
                <a:latin typeface="Palatino Linotype" pitchFamily="18" charset="0"/>
              </a:rPr>
              <a:t>Dimension 110 x 74 x 30 m</a:t>
            </a:r>
          </a:p>
          <a:p>
            <a:r>
              <a:rPr lang="fr-FR" sz="2400" dirty="0" smtClean="0">
                <a:latin typeface="Palatino Linotype" pitchFamily="18" charset="0"/>
              </a:rPr>
              <a:t>Lancement novembre 1998 </a:t>
            </a:r>
          </a:p>
          <a:p>
            <a:r>
              <a:rPr lang="fr-FR" sz="2400" dirty="0" smtClean="0">
                <a:latin typeface="Palatino Linotype" pitchFamily="18" charset="0"/>
              </a:rPr>
              <a:t>Premier module « </a:t>
            </a:r>
            <a:r>
              <a:rPr lang="fr-FR" sz="2400" dirty="0" err="1" smtClean="0">
                <a:latin typeface="Palatino Linotype" pitchFamily="18" charset="0"/>
              </a:rPr>
              <a:t>Zarya</a:t>
            </a:r>
            <a:r>
              <a:rPr lang="fr-FR" sz="2400" dirty="0" smtClean="0">
                <a:latin typeface="Palatino Linotype" pitchFamily="18" charset="0"/>
              </a:rPr>
              <a:t> »</a:t>
            </a:r>
          </a:p>
          <a:p>
            <a:endParaRPr lang="fr-FR" dirty="0" smtClean="0">
              <a:latin typeface="Palatino Linotype" pitchFamily="18" charset="0"/>
            </a:endParaRPr>
          </a:p>
          <a:p>
            <a:endParaRPr lang="fr-FR" dirty="0">
              <a:latin typeface="Palatino Linotype" pitchFamily="18" charset="0"/>
            </a:endParaRPr>
          </a:p>
        </p:txBody>
      </p:sp>
      <p:pic>
        <p:nvPicPr>
          <p:cNvPr id="11266" name="Picture 2" descr="C:\Users\Fayçal\Desktop\ISS\Zarya_from_STS-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256" y="1196752"/>
            <a:ext cx="4827136" cy="5344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841</Words>
  <Application>Microsoft Office PowerPoint</Application>
  <PresentationFormat>Affichage à l'écran (4:3)</PresentationFormat>
  <Paragraphs>192</Paragraphs>
  <Slides>47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Diapositive 1</vt:lpstr>
      <vt:lpstr>Plan</vt:lpstr>
      <vt:lpstr>Historique</vt:lpstr>
      <vt:lpstr>Saliout / Almaz</vt:lpstr>
      <vt:lpstr>SkyLab</vt:lpstr>
      <vt:lpstr>Apollo-Soyuz</vt:lpstr>
      <vt:lpstr>Mir</vt:lpstr>
      <vt:lpstr>La Station Spatiale Internationale ISS</vt:lpstr>
      <vt:lpstr>ISS</vt:lpstr>
      <vt:lpstr>Diapositive 10</vt:lpstr>
      <vt:lpstr>Diapositive 11</vt:lpstr>
      <vt:lpstr>Les passages de l’ISS</vt:lpstr>
      <vt:lpstr>Diapositive 13</vt:lpstr>
      <vt:lpstr>Les passages de l’ISS</vt:lpstr>
      <vt:lpstr>Prévisions des passages de l’ISS Heavens Above</vt:lpstr>
      <vt:lpstr>Prévisions des passages de l’ISS Heavens Above</vt:lpstr>
      <vt:lpstr>Diapositive 17</vt:lpstr>
      <vt:lpstr>Prévisions des passages de l’ISS Calsky</vt:lpstr>
      <vt:lpstr>Prévisions des passages de l’ISS Calsky</vt:lpstr>
      <vt:lpstr>La photographie de l’ISS à grand champ</vt:lpstr>
      <vt:lpstr>La photographie de l’ISS a grand champ</vt:lpstr>
      <vt:lpstr>Diapositive 22</vt:lpstr>
      <vt:lpstr>Les transits solaires et lunaires de l’ISS</vt:lpstr>
      <vt:lpstr>Prévisions des transits Calsky</vt:lpstr>
      <vt:lpstr>Prévisions des transits Calsky</vt:lpstr>
      <vt:lpstr>Les transits solaires et lunaires de l’ISS</vt:lpstr>
      <vt:lpstr>Technique d’acquisition</vt:lpstr>
      <vt:lpstr>Diapositive 28</vt:lpstr>
      <vt:lpstr>Diapositive 29</vt:lpstr>
      <vt:lpstr>La photographie de l’ISS à haute résolution</vt:lpstr>
      <vt:lpstr>La photographie de l’ISS à haute résolution</vt:lpstr>
      <vt:lpstr>La mise au point</vt:lpstr>
      <vt:lpstr>Le suivi</vt:lpstr>
      <vt:lpstr>Le suivi avec Logiciel</vt:lpstr>
      <vt:lpstr>Monture Dobson &amp; Azimutale</vt:lpstr>
      <vt:lpstr>Monture équatoriale</vt:lpstr>
      <vt:lpstr>Acquisition &amp; Traitement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Fayçal</dc:creator>
  <cp:lastModifiedBy>Fayçal</cp:lastModifiedBy>
  <cp:revision>335</cp:revision>
  <dcterms:created xsi:type="dcterms:W3CDTF">2014-09-24T21:29:59Z</dcterms:created>
  <dcterms:modified xsi:type="dcterms:W3CDTF">2016-03-28T19:20:07Z</dcterms:modified>
</cp:coreProperties>
</file>