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sigs" ContentType="application/vnd.openxmlformats-package.digital-signature-origin"/>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_xmlsignatures/sig1.xml" ContentType="application/vnd.openxmlformats-package.digital-signature-xmlsignatur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digital-signature/origin" Target="_xmlsignatures/origin.sigs"/><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60" r:id="rId5"/>
    <p:sldId id="262" r:id="rId6"/>
    <p:sldId id="261" r:id="rId7"/>
    <p:sldId id="263" r:id="rId8"/>
    <p:sldId id="264" r:id="rId9"/>
    <p:sldId id="265" r:id="rId10"/>
    <p:sldId id="266" r:id="rId11"/>
    <p:sldId id="267" r:id="rId12"/>
    <p:sldId id="268" r:id="rId13"/>
    <p:sldId id="269" r:id="rId14"/>
    <p:sldId id="270" r:id="rId15"/>
    <p:sldId id="271" r:id="rId16"/>
    <p:sldId id="25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name" initials="U" lastIdx="0" clrIdx="0">
    <p:extLst>
      <p:ext uri="{19B8F6BF-5375-455C-9EA6-DF929625EA0E}">
        <p15:presenceInfo xmlns:p15="http://schemas.microsoft.com/office/powerpoint/2012/main" userId="Userna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426" autoAdjust="0"/>
  </p:normalViewPr>
  <p:slideViewPr>
    <p:cSldViewPr snapToGrid="0">
      <p:cViewPr varScale="1">
        <p:scale>
          <a:sx n="75" d="100"/>
          <a:sy n="75" d="100"/>
        </p:scale>
        <p:origin x="974"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79C86-170E-460E-8AE7-47B51EA86163}" type="datetimeFigureOut">
              <a:rPr lang="en-GB" smtClean="0"/>
              <a:t>02/04/2016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3445D-89F0-4E5B-9EAB-891F9114A4F8}" type="slidenum">
              <a:rPr lang="en-GB" smtClean="0"/>
              <a:t>‹#›</a:t>
            </a:fld>
            <a:endParaRPr lang="en-GB" dirty="0"/>
          </a:p>
        </p:txBody>
      </p:sp>
    </p:spTree>
    <p:extLst>
      <p:ext uri="{BB962C8B-B14F-4D97-AF65-F5344CB8AC3E}">
        <p14:creationId xmlns:p14="http://schemas.microsoft.com/office/powerpoint/2010/main" val="41630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43445D-89F0-4E5B-9EAB-891F9114A4F8}" type="slidenum">
              <a:rPr lang="en-GB" smtClean="0"/>
              <a:t>1</a:t>
            </a:fld>
            <a:endParaRPr lang="en-GB" dirty="0"/>
          </a:p>
        </p:txBody>
      </p:sp>
    </p:spTree>
    <p:extLst>
      <p:ext uri="{BB962C8B-B14F-4D97-AF65-F5344CB8AC3E}">
        <p14:creationId xmlns:p14="http://schemas.microsoft.com/office/powerpoint/2010/main" val="386477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43445D-89F0-4E5B-9EAB-891F9114A4F8}" type="slidenum">
              <a:rPr lang="en-GB" smtClean="0"/>
              <a:t>8</a:t>
            </a:fld>
            <a:endParaRPr lang="en-GB" dirty="0"/>
          </a:p>
        </p:txBody>
      </p:sp>
    </p:spTree>
    <p:extLst>
      <p:ext uri="{BB962C8B-B14F-4D97-AF65-F5344CB8AC3E}">
        <p14:creationId xmlns:p14="http://schemas.microsoft.com/office/powerpoint/2010/main" val="300791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0038" y="2966494"/>
            <a:ext cx="6111924" cy="923330"/>
          </a:xfrm>
        </p:spPr>
        <p:txBody>
          <a:bodyPr wrap="square" anchor="ctr">
            <a:spAutoFit/>
          </a:bodyPr>
          <a:lstStyle/>
          <a:p>
            <a:r>
              <a:rPr lang="en-GB" sz="5400" noProof="0" dirty="0">
                <a:latin typeface="Adobe Caslon Pro Bold" panose="0205070206050A020403" pitchFamily="18" charset="0"/>
              </a:rPr>
              <a:t>Variable Stars</a:t>
            </a:r>
          </a:p>
        </p:txBody>
      </p:sp>
      <p:pic>
        <p:nvPicPr>
          <p:cNvPr id="4" name="Picture 3"/>
          <p:cNvPicPr>
            <a:picLocks noChangeAspect="1"/>
          </p:cNvPicPr>
          <p:nvPr/>
        </p:nvPicPr>
        <p:blipFill>
          <a:blip r:embed="rId3"/>
          <a:stretch>
            <a:fillRect/>
          </a:stretch>
        </p:blipFill>
        <p:spPr>
          <a:xfrm>
            <a:off x="5250525" y="28992"/>
            <a:ext cx="1690950" cy="1671734"/>
          </a:xfrm>
          <a:prstGeom prst="rect">
            <a:avLst/>
          </a:prstGeom>
        </p:spPr>
      </p:pic>
      <p:pic>
        <p:nvPicPr>
          <p:cNvPr id="5" name="Picture 4"/>
          <p:cNvPicPr>
            <a:picLocks noChangeAspect="1"/>
          </p:cNvPicPr>
          <p:nvPr/>
        </p:nvPicPr>
        <p:blipFill>
          <a:blip r:embed="rId4"/>
          <a:stretch>
            <a:fillRect/>
          </a:stretch>
        </p:blipFill>
        <p:spPr>
          <a:xfrm>
            <a:off x="4923308" y="4871546"/>
            <a:ext cx="2018167" cy="1962325"/>
          </a:xfrm>
          <a:prstGeom prst="rect">
            <a:avLst/>
          </a:prstGeom>
        </p:spPr>
      </p:pic>
      <p:sp>
        <p:nvSpPr>
          <p:cNvPr id="6" name="TextBox 5"/>
          <p:cNvSpPr txBox="1"/>
          <p:nvPr/>
        </p:nvSpPr>
        <p:spPr>
          <a:xfrm>
            <a:off x="6096000" y="3889824"/>
            <a:ext cx="3896067" cy="492443"/>
          </a:xfrm>
          <a:prstGeom prst="rect">
            <a:avLst/>
          </a:prstGeom>
          <a:noFill/>
        </p:spPr>
        <p:txBody>
          <a:bodyPr wrap="square" rtlCol="0" anchor="ctr">
            <a:spAutoFit/>
          </a:bodyPr>
          <a:lstStyle/>
          <a:p>
            <a:r>
              <a:rPr lang="en-GB" sz="2600" dirty="0"/>
              <a:t>By : Etteyeb Nejmeddine </a:t>
            </a:r>
          </a:p>
        </p:txBody>
      </p:sp>
      <p:sp>
        <p:nvSpPr>
          <p:cNvPr id="3" name="TextBox 2"/>
          <p:cNvSpPr txBox="1"/>
          <p:nvPr/>
        </p:nvSpPr>
        <p:spPr>
          <a:xfrm>
            <a:off x="4948859" y="1635760"/>
            <a:ext cx="2294282" cy="369332"/>
          </a:xfrm>
          <a:prstGeom prst="rect">
            <a:avLst/>
          </a:prstGeom>
          <a:noFill/>
        </p:spPr>
        <p:txBody>
          <a:bodyPr wrap="none" rtlCol="0">
            <a:spAutoFit/>
          </a:bodyPr>
          <a:lstStyle/>
          <a:p>
            <a:r>
              <a:rPr lang="en-GB" dirty="0"/>
              <a:t>25 years of Astronomy</a:t>
            </a:r>
          </a:p>
        </p:txBody>
      </p:sp>
    </p:spTree>
    <p:extLst>
      <p:ext uri="{BB962C8B-B14F-4D97-AF65-F5344CB8AC3E}">
        <p14:creationId xmlns:p14="http://schemas.microsoft.com/office/powerpoint/2010/main" val="360987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CATACLYSMIC VARIABLES</a:t>
            </a:r>
            <a:endParaRPr lang="en-GB" dirty="0"/>
          </a:p>
        </p:txBody>
      </p:sp>
      <p:sp>
        <p:nvSpPr>
          <p:cNvPr id="3" name="Content Placeholder 2"/>
          <p:cNvSpPr>
            <a:spLocks noGrp="1"/>
          </p:cNvSpPr>
          <p:nvPr>
            <p:ph idx="1"/>
          </p:nvPr>
        </p:nvSpPr>
        <p:spPr>
          <a:xfrm>
            <a:off x="685801" y="2142067"/>
            <a:ext cx="10520679" cy="3649133"/>
          </a:xfrm>
        </p:spPr>
        <p:txBody>
          <a:bodyPr>
            <a:normAutofit/>
          </a:bodyPr>
          <a:lstStyle/>
          <a:p>
            <a:r>
              <a:rPr lang="en-GB" sz="2400" dirty="0"/>
              <a:t>Cataclysmic variables as the name implies, are stars which have occasional violent outbursts caused by thermonuclear processes either in their surface layers or deep within their interiors. The majority of these variables are close binary systems, their components having strong mutual influence on the evolution of each star. It is often observed that the hot dwarf component of the system is surrounded by an accretion disk formed by matter lost by the other, cooler, and more extended component.</a:t>
            </a:r>
          </a:p>
        </p:txBody>
      </p:sp>
    </p:spTree>
    <p:extLst>
      <p:ext uri="{BB962C8B-B14F-4D97-AF65-F5344CB8AC3E}">
        <p14:creationId xmlns:p14="http://schemas.microsoft.com/office/powerpoint/2010/main" val="196202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Novae</a:t>
            </a:r>
            <a:r>
              <a:rPr lang="en-GB" dirty="0"/>
              <a:t> </a:t>
            </a:r>
          </a:p>
        </p:txBody>
      </p:sp>
      <p:sp>
        <p:nvSpPr>
          <p:cNvPr id="3" name="Content Placeholder 2"/>
          <p:cNvSpPr>
            <a:spLocks noGrp="1"/>
          </p:cNvSpPr>
          <p:nvPr>
            <p:ph idx="1"/>
          </p:nvPr>
        </p:nvSpPr>
        <p:spPr>
          <a:xfrm>
            <a:off x="685801" y="2142067"/>
            <a:ext cx="6995159" cy="3649133"/>
          </a:xfrm>
        </p:spPr>
        <p:txBody>
          <a:bodyPr>
            <a:normAutofit fontScale="92500"/>
          </a:bodyPr>
          <a:lstStyle/>
          <a:p>
            <a:r>
              <a:rPr lang="en-GB" sz="2400" dirty="0"/>
              <a:t>These close binary systems consist of an accreting white dwarf as a primary and a low-mass main sequence star (a little cooler than the Sun) as the secondary star. Explosive nuclear burning of the surface of the white dwarf, from accumulated material from the secondary, causes the system to brighten 7 to 16 magnitudes in a matter of 1 to several hundred days. After the outburst, the star fades slowly to the initial brightness over several years or decades. Near maximum brightness, the spectrum is generally similar to that of A or F giant stars.</a:t>
            </a:r>
          </a:p>
        </p:txBody>
      </p:sp>
      <p:pic>
        <p:nvPicPr>
          <p:cNvPr id="4" name="Picture 3"/>
          <p:cNvPicPr>
            <a:picLocks noChangeAspect="1"/>
          </p:cNvPicPr>
          <p:nvPr/>
        </p:nvPicPr>
        <p:blipFill>
          <a:blip r:embed="rId2"/>
          <a:stretch>
            <a:fillRect/>
          </a:stretch>
        </p:blipFill>
        <p:spPr>
          <a:xfrm>
            <a:off x="7680960" y="2825637"/>
            <a:ext cx="4332333" cy="2612635"/>
          </a:xfrm>
          <a:prstGeom prst="rect">
            <a:avLst/>
          </a:prstGeom>
        </p:spPr>
      </p:pic>
    </p:spTree>
    <p:extLst>
      <p:ext uri="{BB962C8B-B14F-4D97-AF65-F5344CB8AC3E}">
        <p14:creationId xmlns:p14="http://schemas.microsoft.com/office/powerpoint/2010/main" val="198846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Supernovae </a:t>
            </a:r>
          </a:p>
        </p:txBody>
      </p:sp>
      <p:sp>
        <p:nvSpPr>
          <p:cNvPr id="3" name="Content Placeholder 2"/>
          <p:cNvSpPr>
            <a:spLocks noGrp="1"/>
          </p:cNvSpPr>
          <p:nvPr>
            <p:ph idx="1"/>
          </p:nvPr>
        </p:nvSpPr>
        <p:spPr>
          <a:xfrm>
            <a:off x="685802" y="2142067"/>
            <a:ext cx="6485020" cy="3649133"/>
          </a:xfrm>
        </p:spPr>
        <p:txBody>
          <a:bodyPr>
            <a:normAutofit/>
          </a:bodyPr>
          <a:lstStyle/>
          <a:p>
            <a:r>
              <a:rPr lang="en-GB" sz="2800" dirty="0"/>
              <a:t>These massive stars show sudden, dramatic, and final magnitude increases of 20 magnitudes or more, as a result of a catastrophic stellar explosion.</a:t>
            </a:r>
          </a:p>
        </p:txBody>
      </p:sp>
      <p:pic>
        <p:nvPicPr>
          <p:cNvPr id="4" name="Picture 3"/>
          <p:cNvPicPr>
            <a:picLocks noChangeAspect="1"/>
          </p:cNvPicPr>
          <p:nvPr/>
        </p:nvPicPr>
        <p:blipFill>
          <a:blip r:embed="rId2"/>
          <a:stretch>
            <a:fillRect/>
          </a:stretch>
        </p:blipFill>
        <p:spPr>
          <a:xfrm>
            <a:off x="7506702" y="2617089"/>
            <a:ext cx="4333080" cy="2484299"/>
          </a:xfrm>
          <a:prstGeom prst="rect">
            <a:avLst/>
          </a:prstGeom>
        </p:spPr>
      </p:pic>
    </p:spTree>
    <p:extLst>
      <p:ext uri="{BB962C8B-B14F-4D97-AF65-F5344CB8AC3E}">
        <p14:creationId xmlns:p14="http://schemas.microsoft.com/office/powerpoint/2010/main" val="75127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ERUPTIVE VARIABLES</a:t>
            </a:r>
          </a:p>
        </p:txBody>
      </p:sp>
      <p:sp>
        <p:nvSpPr>
          <p:cNvPr id="3" name="Content Placeholder 2"/>
          <p:cNvSpPr>
            <a:spLocks noGrp="1"/>
          </p:cNvSpPr>
          <p:nvPr>
            <p:ph idx="1"/>
          </p:nvPr>
        </p:nvSpPr>
        <p:spPr>
          <a:xfrm>
            <a:off x="685801" y="2142067"/>
            <a:ext cx="9741567" cy="3649133"/>
          </a:xfrm>
        </p:spPr>
        <p:txBody>
          <a:bodyPr>
            <a:normAutofit/>
          </a:bodyPr>
          <a:lstStyle/>
          <a:p>
            <a:r>
              <a:rPr lang="en-GB" sz="2800" dirty="0"/>
              <a:t>Eruptive variables are stars varying in brightness because of violent processes and flares occurring in their chromospheres and coronae. The light changes are usually accompanied by shell events or mass outflow in the form of stellar winds of variable intensity and/or by interaction with the surrounding interstellar medium.</a:t>
            </a:r>
          </a:p>
        </p:txBody>
      </p:sp>
    </p:spTree>
    <p:extLst>
      <p:ext uri="{BB962C8B-B14F-4D97-AF65-F5344CB8AC3E}">
        <p14:creationId xmlns:p14="http://schemas.microsoft.com/office/powerpoint/2010/main" val="227764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Coronae Borealis</a:t>
            </a:r>
          </a:p>
        </p:txBody>
      </p:sp>
      <p:sp>
        <p:nvSpPr>
          <p:cNvPr id="3" name="Content Placeholder 2"/>
          <p:cNvSpPr>
            <a:spLocks noGrp="1"/>
          </p:cNvSpPr>
          <p:nvPr>
            <p:ph idx="1"/>
          </p:nvPr>
        </p:nvSpPr>
        <p:spPr>
          <a:xfrm>
            <a:off x="685802" y="2142067"/>
            <a:ext cx="6420852" cy="3649133"/>
          </a:xfrm>
        </p:spPr>
        <p:txBody>
          <a:bodyPr>
            <a:normAutofit/>
          </a:bodyPr>
          <a:lstStyle/>
          <a:p>
            <a:r>
              <a:rPr lang="en-GB" sz="2400" dirty="0"/>
              <a:t>These rare, luminous, hydrogen-poor, carbon-rich, </a:t>
            </a:r>
            <a:r>
              <a:rPr lang="en-GB" sz="2400" dirty="0" err="1"/>
              <a:t>supergiants</a:t>
            </a:r>
            <a:r>
              <a:rPr lang="en-GB" sz="2400" dirty="0"/>
              <a:t> spend most of their time at maximum light, occasionally fading as much as nine magnitudes at irregular intervals. They then slowly recover to their maximum brightness after a few months to a year. Members of this group have F to K and R spectral types.</a:t>
            </a:r>
          </a:p>
        </p:txBody>
      </p:sp>
      <p:pic>
        <p:nvPicPr>
          <p:cNvPr id="4" name="Picture 3"/>
          <p:cNvPicPr>
            <a:picLocks noChangeAspect="1"/>
          </p:cNvPicPr>
          <p:nvPr/>
        </p:nvPicPr>
        <p:blipFill>
          <a:blip r:embed="rId2"/>
          <a:stretch>
            <a:fillRect/>
          </a:stretch>
        </p:blipFill>
        <p:spPr>
          <a:xfrm>
            <a:off x="7106654" y="2174151"/>
            <a:ext cx="4653494" cy="3158567"/>
          </a:xfrm>
          <a:prstGeom prst="rect">
            <a:avLst/>
          </a:prstGeom>
        </p:spPr>
      </p:pic>
    </p:spTree>
    <p:extLst>
      <p:ext uri="{BB962C8B-B14F-4D97-AF65-F5344CB8AC3E}">
        <p14:creationId xmlns:p14="http://schemas.microsoft.com/office/powerpoint/2010/main" val="42812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31820" y="481263"/>
            <a:ext cx="7871469" cy="5791200"/>
          </a:xfrm>
        </p:spPr>
      </p:pic>
    </p:spTree>
    <p:extLst>
      <p:ext uri="{BB962C8B-B14F-4D97-AF65-F5344CB8AC3E}">
        <p14:creationId xmlns:p14="http://schemas.microsoft.com/office/powerpoint/2010/main" val="1505542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685801" y="526871"/>
            <a:ext cx="10131425" cy="646331"/>
          </a:xfrm>
        </p:spPr>
        <p:txBody>
          <a:bodyPr anchor="t">
            <a:spAutoFit/>
          </a:bodyPr>
          <a:lstStyle/>
          <a:p>
            <a:r>
              <a:rPr lang="en-GB" dirty="0"/>
              <a:t>Why study variable stars?</a:t>
            </a:r>
          </a:p>
        </p:txBody>
      </p:sp>
      <p:sp>
        <p:nvSpPr>
          <p:cNvPr id="3" name="Content Placeholder 2"/>
          <p:cNvSpPr>
            <a:spLocks noGrp="1"/>
          </p:cNvSpPr>
          <p:nvPr>
            <p:ph idx="1"/>
          </p:nvPr>
        </p:nvSpPr>
        <p:spPr>
          <a:xfrm>
            <a:off x="444501" y="1502834"/>
            <a:ext cx="11302999" cy="4563533"/>
          </a:xfrm>
        </p:spPr>
        <p:txBody>
          <a:bodyPr>
            <a:normAutofit/>
          </a:bodyPr>
          <a:lstStyle/>
          <a:p>
            <a:pPr marL="0" indent="0">
              <a:buNone/>
            </a:pPr>
            <a:r>
              <a:rPr lang="en-GB" sz="2600" dirty="0"/>
              <a:t>Research on variable stars is important because it can provide fundamental information about the physical properties, nature, and evolution of stars. Distance, mass, radius, internal and external structure, composition, temperature, and luminosity can be determined using variable star data.</a:t>
            </a:r>
          </a:p>
          <a:p>
            <a:pPr marL="0" indent="0">
              <a:buNone/>
            </a:pPr>
            <a:r>
              <a:rPr lang="en-GB" sz="2600" dirty="0"/>
              <a:t>Since professional astronomers have neither the time nor the resources needed to gather data on the brightness changes of thousands of variables, amateurs have been making a real and useful contribution to science by observing variable stars and submitting their observations.</a:t>
            </a:r>
          </a:p>
          <a:p>
            <a:endParaRPr lang="en-GB" dirty="0"/>
          </a:p>
        </p:txBody>
      </p:sp>
    </p:spTree>
    <p:extLst>
      <p:ext uri="{BB962C8B-B14F-4D97-AF65-F5344CB8AC3E}">
        <p14:creationId xmlns:p14="http://schemas.microsoft.com/office/powerpoint/2010/main" val="69889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Etteyeb Nejmeddine</a:t>
            </a:r>
          </a:p>
        </p:txBody>
      </p:sp>
      <p:sp>
        <p:nvSpPr>
          <p:cNvPr id="3" name="Content Placeholder 2"/>
          <p:cNvSpPr>
            <a:spLocks noGrp="1"/>
          </p:cNvSpPr>
          <p:nvPr>
            <p:ph idx="1"/>
          </p:nvPr>
        </p:nvSpPr>
        <p:spPr>
          <a:xfrm>
            <a:off x="685801" y="2142067"/>
            <a:ext cx="8097981" cy="3649133"/>
          </a:xfrm>
        </p:spPr>
        <p:txBody>
          <a:bodyPr>
            <a:normAutofit/>
          </a:bodyPr>
          <a:lstStyle/>
          <a:p>
            <a:r>
              <a:rPr lang="en-GB" sz="2800" dirty="0"/>
              <a:t>21 years old</a:t>
            </a:r>
          </a:p>
          <a:p>
            <a:r>
              <a:rPr lang="en-GB" sz="2800" dirty="0"/>
              <a:t>The Astronomical Society of Tunisia (SAT) </a:t>
            </a:r>
          </a:p>
          <a:p>
            <a:r>
              <a:rPr lang="en-GB" sz="2800" dirty="0"/>
              <a:t>The Charlie Bates Solar Astronomy Project (CBSAP)</a:t>
            </a:r>
          </a:p>
          <a:p>
            <a:r>
              <a:rPr lang="en-GB" sz="2800" dirty="0"/>
              <a:t>Computer Science </a:t>
            </a:r>
          </a:p>
        </p:txBody>
      </p:sp>
      <p:pic>
        <p:nvPicPr>
          <p:cNvPr id="4" name="Picture 3"/>
          <p:cNvPicPr>
            <a:picLocks noChangeAspect="1"/>
          </p:cNvPicPr>
          <p:nvPr/>
        </p:nvPicPr>
        <p:blipFill>
          <a:blip r:embed="rId2"/>
          <a:stretch>
            <a:fillRect/>
          </a:stretch>
        </p:blipFill>
        <p:spPr>
          <a:xfrm>
            <a:off x="8914130" y="2399665"/>
            <a:ext cx="3094990" cy="3094990"/>
          </a:xfrm>
          <a:prstGeom prst="rect">
            <a:avLst/>
          </a:prstGeom>
        </p:spPr>
      </p:pic>
    </p:spTree>
    <p:extLst>
      <p:ext uri="{BB962C8B-B14F-4D97-AF65-F5344CB8AC3E}">
        <p14:creationId xmlns:p14="http://schemas.microsoft.com/office/powerpoint/2010/main" val="25727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08001"/>
            <a:ext cx="10131425" cy="5283200"/>
          </a:xfrm>
        </p:spPr>
        <p:txBody>
          <a:bodyPr anchor="t">
            <a:normAutofit/>
          </a:bodyPr>
          <a:lstStyle/>
          <a:p>
            <a:r>
              <a:rPr lang="en-GB" sz="3200" dirty="0"/>
              <a:t>What Are Variable Stars?</a:t>
            </a:r>
          </a:p>
          <a:p>
            <a:r>
              <a:rPr lang="en-GB" sz="3200" dirty="0"/>
              <a:t>Detecting variability</a:t>
            </a:r>
          </a:p>
          <a:p>
            <a:r>
              <a:rPr lang="en-GB" sz="3200" dirty="0"/>
              <a:t>Classification</a:t>
            </a:r>
          </a:p>
          <a:p>
            <a:r>
              <a:rPr lang="en-GB" sz="3200" dirty="0"/>
              <a:t>Why study variable stars?</a:t>
            </a:r>
          </a:p>
        </p:txBody>
      </p:sp>
    </p:spTree>
    <p:extLst>
      <p:ext uri="{BB962C8B-B14F-4D97-AF65-F5344CB8AC3E}">
        <p14:creationId xmlns:p14="http://schemas.microsoft.com/office/powerpoint/2010/main" val="379447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t>What are variable stars?</a:t>
            </a:r>
          </a:p>
        </p:txBody>
      </p:sp>
      <p:sp>
        <p:nvSpPr>
          <p:cNvPr id="3" name="Content Placeholder 2"/>
          <p:cNvSpPr>
            <a:spLocks noGrp="1"/>
          </p:cNvSpPr>
          <p:nvPr>
            <p:ph idx="1"/>
          </p:nvPr>
        </p:nvSpPr>
        <p:spPr>
          <a:xfrm>
            <a:off x="1030288" y="2142067"/>
            <a:ext cx="10131425" cy="3649133"/>
          </a:xfrm>
        </p:spPr>
        <p:txBody>
          <a:bodyPr/>
          <a:lstStyle/>
          <a:p>
            <a:pPr marL="0" indent="0" algn="ctr">
              <a:buNone/>
            </a:pPr>
            <a:r>
              <a:rPr lang="en-GB" sz="4000" dirty="0"/>
              <a:t>Variable stars are those that change brightness.</a:t>
            </a:r>
          </a:p>
          <a:p>
            <a:pPr marL="0" indent="0">
              <a:buNone/>
            </a:pPr>
            <a:endParaRPr lang="en-GB" dirty="0"/>
          </a:p>
        </p:txBody>
      </p:sp>
    </p:spTree>
    <p:extLst>
      <p:ext uri="{BB962C8B-B14F-4D97-AF65-F5344CB8AC3E}">
        <p14:creationId xmlns:p14="http://schemas.microsoft.com/office/powerpoint/2010/main" val="32971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1310640"/>
          </a:xfrm>
        </p:spPr>
        <p:txBody>
          <a:bodyPr anchor="t">
            <a:noAutofit/>
          </a:bodyPr>
          <a:lstStyle/>
          <a:p>
            <a:r>
              <a:rPr lang="en-GB" dirty="0"/>
              <a:t>Detecting variability</a:t>
            </a:r>
          </a:p>
        </p:txBody>
      </p:sp>
      <p:sp>
        <p:nvSpPr>
          <p:cNvPr id="3" name="Content Placeholder 2"/>
          <p:cNvSpPr>
            <a:spLocks noGrp="1"/>
          </p:cNvSpPr>
          <p:nvPr>
            <p:ph idx="1"/>
          </p:nvPr>
        </p:nvSpPr>
        <p:spPr>
          <a:xfrm>
            <a:off x="685801" y="1706880"/>
            <a:ext cx="10131425" cy="4013199"/>
          </a:xfrm>
        </p:spPr>
        <p:txBody>
          <a:bodyPr>
            <a:normAutofit/>
          </a:bodyPr>
          <a:lstStyle/>
          <a:p>
            <a:pPr marL="0" indent="0" algn="ctr">
              <a:buNone/>
            </a:pPr>
            <a:r>
              <a:rPr lang="en-GB" sz="2800" dirty="0"/>
              <a:t>The most common kinds of variability involve changes in brightness, but other types of variability also occur, in particular changes in the spectrum. By combining light curve data with observed spectral changes, astronomers are often able to explain why a particular star is variable.</a:t>
            </a:r>
          </a:p>
          <a:p>
            <a:pPr marL="0" indent="0" algn="ctr">
              <a:buNone/>
            </a:pPr>
            <a:r>
              <a:rPr lang="en-GB" sz="2800" dirty="0"/>
              <a:t>Variable stars are generally analysed using photometry, spectrophotometry and spectroscopy.</a:t>
            </a:r>
          </a:p>
        </p:txBody>
      </p:sp>
    </p:spTree>
    <p:extLst>
      <p:ext uri="{BB962C8B-B14F-4D97-AF65-F5344CB8AC3E}">
        <p14:creationId xmlns:p14="http://schemas.microsoft.com/office/powerpoint/2010/main" val="975180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GB" dirty="0"/>
              <a:t>Classification</a:t>
            </a:r>
          </a:p>
        </p:txBody>
      </p:sp>
      <p:sp>
        <p:nvSpPr>
          <p:cNvPr id="5" name="Text Placeholder 4"/>
          <p:cNvSpPr>
            <a:spLocks noGrp="1"/>
          </p:cNvSpPr>
          <p:nvPr>
            <p:ph type="body" idx="1"/>
          </p:nvPr>
        </p:nvSpPr>
        <p:spPr>
          <a:xfrm>
            <a:off x="685801" y="2218267"/>
            <a:ext cx="4996923" cy="576262"/>
          </a:xfrm>
        </p:spPr>
        <p:txBody>
          <a:bodyPr/>
          <a:lstStyle/>
          <a:p>
            <a:r>
              <a:rPr lang="en-GB" sz="3200" dirty="0"/>
              <a:t>Intrinsic</a:t>
            </a:r>
            <a:endParaRPr lang="en-GB" dirty="0"/>
          </a:p>
        </p:txBody>
      </p:sp>
      <p:sp>
        <p:nvSpPr>
          <p:cNvPr id="6" name="Content Placeholder 5"/>
          <p:cNvSpPr>
            <a:spLocks noGrp="1"/>
          </p:cNvSpPr>
          <p:nvPr>
            <p:ph sz="half" idx="2"/>
          </p:nvPr>
        </p:nvSpPr>
        <p:spPr/>
        <p:txBody>
          <a:bodyPr>
            <a:normAutofit/>
          </a:bodyPr>
          <a:lstStyle/>
          <a:p>
            <a:r>
              <a:rPr lang="en-GB" sz="2000" dirty="0"/>
              <a:t>wherein variability is caused by physical changes such as pulsation or eruption in the star or stellar system.</a:t>
            </a:r>
          </a:p>
          <a:p>
            <a:r>
              <a:rPr lang="en-GB" sz="2000" dirty="0"/>
              <a:t>Pulsating variable stars</a:t>
            </a:r>
          </a:p>
          <a:p>
            <a:r>
              <a:rPr lang="en-GB" sz="2000" dirty="0"/>
              <a:t>Rotating variable stars</a:t>
            </a:r>
          </a:p>
          <a:p>
            <a:r>
              <a:rPr lang="en-GB" sz="2000" dirty="0"/>
              <a:t>Eruptive variable stars</a:t>
            </a:r>
          </a:p>
        </p:txBody>
      </p:sp>
      <p:sp>
        <p:nvSpPr>
          <p:cNvPr id="7" name="Text Placeholder 6"/>
          <p:cNvSpPr>
            <a:spLocks noGrp="1"/>
          </p:cNvSpPr>
          <p:nvPr>
            <p:ph type="body" sz="quarter" idx="3"/>
          </p:nvPr>
        </p:nvSpPr>
        <p:spPr/>
        <p:txBody>
          <a:bodyPr/>
          <a:lstStyle/>
          <a:p>
            <a:r>
              <a:rPr lang="en-GB" sz="3200"/>
              <a:t>Extrinsic</a:t>
            </a:r>
            <a:endParaRPr lang="en-GB" dirty="0"/>
          </a:p>
        </p:txBody>
      </p:sp>
      <p:sp>
        <p:nvSpPr>
          <p:cNvPr id="8" name="Content Placeholder 7"/>
          <p:cNvSpPr>
            <a:spLocks noGrp="1"/>
          </p:cNvSpPr>
          <p:nvPr>
            <p:ph sz="quarter" idx="4"/>
          </p:nvPr>
        </p:nvSpPr>
        <p:spPr/>
        <p:txBody>
          <a:bodyPr>
            <a:normAutofit/>
          </a:bodyPr>
          <a:lstStyle/>
          <a:p>
            <a:r>
              <a:rPr lang="en-GB" sz="2000" dirty="0"/>
              <a:t>wherein variability is caused by the eclipse of one star by another, the transit of an extrasolar planet, or by the effects of stellar rotation. </a:t>
            </a:r>
          </a:p>
          <a:p>
            <a:r>
              <a:rPr lang="en-GB" sz="2000" dirty="0"/>
              <a:t>Eclipse binaries</a:t>
            </a:r>
          </a:p>
          <a:p>
            <a:r>
              <a:rPr lang="en-GB" sz="2000" dirty="0"/>
              <a:t>Cataclysmic variable stars</a:t>
            </a:r>
          </a:p>
          <a:p>
            <a:pPr marL="0" indent="0">
              <a:buNone/>
            </a:pPr>
            <a:endParaRPr lang="en-GB" sz="2000" dirty="0"/>
          </a:p>
        </p:txBody>
      </p:sp>
    </p:spTree>
    <p:extLst>
      <p:ext uri="{BB962C8B-B14F-4D97-AF65-F5344CB8AC3E}">
        <p14:creationId xmlns:p14="http://schemas.microsoft.com/office/powerpoint/2010/main" val="318787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975360"/>
          </a:xfrm>
        </p:spPr>
        <p:txBody>
          <a:bodyPr anchor="t"/>
          <a:lstStyle/>
          <a:p>
            <a:r>
              <a:rPr lang="en-GB" dirty="0"/>
              <a:t>Pulsating variable stars</a:t>
            </a:r>
          </a:p>
        </p:txBody>
      </p:sp>
      <p:sp>
        <p:nvSpPr>
          <p:cNvPr id="3" name="Content Placeholder 2"/>
          <p:cNvSpPr>
            <a:spLocks noGrp="1"/>
          </p:cNvSpPr>
          <p:nvPr>
            <p:ph idx="1"/>
          </p:nvPr>
        </p:nvSpPr>
        <p:spPr>
          <a:xfrm>
            <a:off x="685801" y="1584961"/>
            <a:ext cx="7421879" cy="3649133"/>
          </a:xfrm>
        </p:spPr>
        <p:txBody>
          <a:bodyPr>
            <a:normAutofit/>
          </a:bodyPr>
          <a:lstStyle/>
          <a:p>
            <a:pPr marL="0" indent="0" algn="just">
              <a:buNone/>
            </a:pPr>
            <a:r>
              <a:rPr lang="en-GB" sz="2400" dirty="0"/>
              <a:t>Pulsating variables are stars that show periodic expansion and contraction of their surface layers. Pulsations may be radial or non-radial. A radially pulsating star remains spherical in shape, while a star experiencing non-radial pulsations may deviate from a sphere periodically. The following types of pulsating variables may be distinguished by the pulsation period, the mass and evolutionary status of the star, and the characteristics of their pulsations.</a:t>
            </a:r>
          </a:p>
        </p:txBody>
      </p:sp>
      <p:pic>
        <p:nvPicPr>
          <p:cNvPr id="4" name="Picture 3"/>
          <p:cNvPicPr>
            <a:picLocks noChangeAspect="1"/>
          </p:cNvPicPr>
          <p:nvPr/>
        </p:nvPicPr>
        <p:blipFill>
          <a:blip r:embed="rId2"/>
          <a:stretch>
            <a:fillRect/>
          </a:stretch>
        </p:blipFill>
        <p:spPr>
          <a:xfrm>
            <a:off x="8168640" y="1866966"/>
            <a:ext cx="3850640" cy="3085121"/>
          </a:xfrm>
          <a:prstGeom prst="rect">
            <a:avLst/>
          </a:prstGeom>
        </p:spPr>
      </p:pic>
    </p:spTree>
    <p:extLst>
      <p:ext uri="{BB962C8B-B14F-4D97-AF65-F5344CB8AC3E}">
        <p14:creationId xmlns:p14="http://schemas.microsoft.com/office/powerpoint/2010/main" val="203161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Cepheid's</a:t>
            </a:r>
          </a:p>
        </p:txBody>
      </p:sp>
      <p:sp>
        <p:nvSpPr>
          <p:cNvPr id="3" name="Content Placeholder 2"/>
          <p:cNvSpPr>
            <a:spLocks noGrp="1"/>
          </p:cNvSpPr>
          <p:nvPr>
            <p:ph idx="1"/>
          </p:nvPr>
        </p:nvSpPr>
        <p:spPr>
          <a:xfrm>
            <a:off x="685802" y="2142067"/>
            <a:ext cx="7126704" cy="3913293"/>
          </a:xfrm>
        </p:spPr>
        <p:txBody>
          <a:bodyPr>
            <a:normAutofit fontScale="92500"/>
          </a:bodyPr>
          <a:lstStyle/>
          <a:p>
            <a:pPr marL="0" indent="0">
              <a:buNone/>
            </a:pPr>
            <a:r>
              <a:rPr lang="en-GB" sz="2800" dirty="0"/>
              <a:t>Cepheid variables pulsate with periods from 1 to 70 days, with light variations from 0.1 to 2 magnitudes. These massive stars have high luminosity and are of F spectral class at maximum, and G to K at minimum. The later the spectral class of a Cepheid, the longer is its period. Cepheid's obey the period-luminosity relationship. Cepheid variables may be good candidates for student projects because they are bright and have short periods.</a:t>
            </a:r>
          </a:p>
        </p:txBody>
      </p:sp>
      <p:pic>
        <p:nvPicPr>
          <p:cNvPr id="4" name="Picture 3"/>
          <p:cNvPicPr>
            <a:picLocks noChangeAspect="1"/>
          </p:cNvPicPr>
          <p:nvPr/>
        </p:nvPicPr>
        <p:blipFill>
          <a:blip r:embed="rId3"/>
          <a:stretch>
            <a:fillRect/>
          </a:stretch>
        </p:blipFill>
        <p:spPr>
          <a:xfrm>
            <a:off x="7812506" y="3376915"/>
            <a:ext cx="4279476" cy="3078963"/>
          </a:xfrm>
          <a:prstGeom prst="rect">
            <a:avLst/>
          </a:prstGeom>
        </p:spPr>
      </p:pic>
      <p:pic>
        <p:nvPicPr>
          <p:cNvPr id="5" name="Picture 4"/>
          <p:cNvPicPr>
            <a:picLocks noChangeAspect="1"/>
          </p:cNvPicPr>
          <p:nvPr/>
        </p:nvPicPr>
        <p:blipFill>
          <a:blip r:embed="rId4"/>
          <a:stretch>
            <a:fillRect/>
          </a:stretch>
        </p:blipFill>
        <p:spPr>
          <a:xfrm>
            <a:off x="7812506" y="609600"/>
            <a:ext cx="4279476" cy="2572385"/>
          </a:xfrm>
          <a:prstGeom prst="rect">
            <a:avLst/>
          </a:prstGeom>
        </p:spPr>
      </p:pic>
    </p:spTree>
    <p:extLst>
      <p:ext uri="{BB962C8B-B14F-4D97-AF65-F5344CB8AC3E}">
        <p14:creationId xmlns:p14="http://schemas.microsoft.com/office/powerpoint/2010/main" val="143970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ECLIPSING BINARY STARS</a:t>
            </a:r>
            <a:endParaRPr lang="en-GB" dirty="0"/>
          </a:p>
        </p:txBody>
      </p:sp>
      <p:sp>
        <p:nvSpPr>
          <p:cNvPr id="3" name="Content Placeholder 2"/>
          <p:cNvSpPr>
            <a:spLocks noGrp="1"/>
          </p:cNvSpPr>
          <p:nvPr>
            <p:ph idx="1"/>
          </p:nvPr>
        </p:nvSpPr>
        <p:spPr>
          <a:xfrm>
            <a:off x="685801" y="2142067"/>
            <a:ext cx="6619239" cy="3649133"/>
          </a:xfrm>
        </p:spPr>
        <p:txBody>
          <a:bodyPr/>
          <a:lstStyle/>
          <a:p>
            <a:r>
              <a:rPr lang="en-GB" sz="2400" dirty="0"/>
              <a:t>These are binary systems of stars with an orbital plane lying near the line-of-sight of the observer. The components periodically eclipse one another, causing a decrease in the apparent brightness of the system as seen by the observer. The period of the eclipse, which coincides with the orbital period of the system, can range from minutes to years.</a:t>
            </a:r>
          </a:p>
        </p:txBody>
      </p:sp>
      <p:pic>
        <p:nvPicPr>
          <p:cNvPr id="4" name="Picture 3"/>
          <p:cNvPicPr>
            <a:picLocks noChangeAspect="1"/>
          </p:cNvPicPr>
          <p:nvPr/>
        </p:nvPicPr>
        <p:blipFill>
          <a:blip r:embed="rId2"/>
          <a:stretch>
            <a:fillRect/>
          </a:stretch>
        </p:blipFill>
        <p:spPr>
          <a:xfrm>
            <a:off x="7305040" y="3067050"/>
            <a:ext cx="4751424" cy="2724150"/>
          </a:xfrm>
          <a:prstGeom prst="rect">
            <a:avLst/>
          </a:prstGeom>
        </p:spPr>
      </p:pic>
      <p:pic>
        <p:nvPicPr>
          <p:cNvPr id="6" name="Picture 5"/>
          <p:cNvPicPr>
            <a:picLocks noChangeAspect="1"/>
          </p:cNvPicPr>
          <p:nvPr/>
        </p:nvPicPr>
        <p:blipFill>
          <a:blip r:embed="rId3"/>
          <a:stretch>
            <a:fillRect/>
          </a:stretch>
        </p:blipFill>
        <p:spPr>
          <a:xfrm>
            <a:off x="7305040" y="128336"/>
            <a:ext cx="4751424" cy="2672676"/>
          </a:xfrm>
          <a:prstGeom prst="rect">
            <a:avLst/>
          </a:prstGeom>
        </p:spPr>
      </p:pic>
    </p:spTree>
    <p:extLst>
      <p:ext uri="{BB962C8B-B14F-4D97-AF65-F5344CB8AC3E}">
        <p14:creationId xmlns:p14="http://schemas.microsoft.com/office/powerpoint/2010/main" val="2815928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adobe calson+Time">
      <a:majorFont>
        <a:latin typeface="Adobe Caslon Pro Bold"/>
        <a:ea typeface=""/>
        <a:cs typeface=""/>
      </a:majorFont>
      <a:minorFont>
        <a:latin typeface="Times New Roman"/>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0/09/xmldsig#rsa-sha1"/>
    <Reference Type="http://www.w3.org/2000/09/xmldsig#Object" URI="#idPackageObject">
      <DigestMethod Algorithm="http://www.w3.org/2000/09/xmldsig#sha1"/>
      <DigestValue>/SbEEWKHoqvNx/U1k+jjnY4UUu4=</DigestValue>
    </Reference>
    <Reference Type="http://www.w3.org/2000/09/xmldsig#Object" URI="#idOfficeObject">
      <DigestMethod Algorithm="http://www.w3.org/2000/09/xmldsig#sha1"/>
      <DigestValue>QUY2TIS1/z+ytc7Soz1B9/EMi0g=</DigestValue>
    </Reference>
    <Reference Type="http://uri.etsi.org/01903#SignedProperties" URI="#idSignedProperties">
      <Transforms>
        <Transform Algorithm="http://www.w3.org/TR/2001/REC-xml-c14n-20010315"/>
      </Transforms>
      <DigestMethod Algorithm="http://www.w3.org/2000/09/xmldsig#sha1"/>
      <DigestValue>UGT0p/2Kojvm3X0ZYZtbeNcy6ec=</DigestValue>
    </Reference>
  </SignedInfo>
  <SignatureValue>FzYgoto0+ggae+c2QiHiV8d6VX5ahhoy9VLLt/tbK4OEdacl5oFtGr8fcdeLaDa+7Eu4OldNc8Wv
zaBuuacC27gtgUyM57Q9MNIAxTLq3/dRsY8yvHv1hwaYBMy4ZSAWxFCcoSnp2cMIbDjsmC7DVobm
iz29Yaefw7mLY5x9bbUJyr23xfgdRXy21Tw182MaXMf2yTPgKRB/2KmeE6O3BiXrbbMYVbj5sE3E
R4OTL7rDWa22glFiF97p6TP4WsQtkCB24q6was3iupS28282AFZSzt6R7ZQ0WjZk0D36rotyL6IP
dJ3pxCqMGSEgzSjnmgV2Ph7zSH4RPNScaNX0wQ==</SignatureValue>
  <KeyInfo>
    <X509Data>
      <X509Certificate>MIIDDDCCAfSgAwIBAgIQbG0PwIEQZqZO025eayc42TANBgkqhkiG9w0BAQUFADATMREwDwYDVQQDEwhVc2VybmFtZTAgFw0xNjAzMTIwMTM0MTVaGA8yMTE2MDIxNzAxMzQxNVowEzERMA8GA1UEAxMIVXNlcm5hbWUwggEiMA0GCSqGSIb3DQEBAQUAA4IBDwAwggEKAoIBAQCoOhP/j3DBsXOgJ4ffWiEcchZMWu67eLA5r2vzY+B/xVlHNZS4/o6sY2l20WhWGiEtbaJwKQPI4berzhmF0Q0RBdqKg2YnlZMEO//vsfAiEwfE9qCdmwH01Ssef4r1mNLnBXG7IdWT1353md+KbjMab13+uXbYJTp41xOSZ5PMkE9v6yhYTQw1clMIC7xJx5elB2uHrdOQ62FiGRt5Y6HIUmEnOyJ4g3pyt3sDdGnlqm4KSkCZk/GBLKAiYh+AYFMzrQm9RwzSjWpVrP/hLxBajNtj/c/DJV9/262P0nQ3vsTy1lRm2wZhIKmt1Rwzb9Cbr5KLzXHkV3nbVbRvaOPxAgMBAAGjWjBYMBUGA1UdJQQOMAwGCisGAQQBgjcKAwQwNAYDVR0RBC0wK6ApBgorBgEEAYI3FAIDoBsMGVVzZXJuYW1lQERFU0tUT1AtOVE3UzdFTgAwCQYDVR0TBAIwADANBgkqhkiG9w0BAQUFAAOCAQEAnUPgQ3zs1DzHd4vycdIlD0dK29srbFOTqZb0+OiUaD+Q++asArWVsvXOUMXCMxxBH1M9uQCGWh1dzKdBtR5k+eqnKwFgTSycoSfQTRTdG1NHzy1FjaOgBNTX1N2cgzMjDuJlo91txNDi+d42mOlWwHzewqHRFCB+yzJbMo9ERNVtZFxAvsI7gC8BnHkimZbXXJqC+++hsNw9rAO0S+cipXCR1hVEG06GxJjnBgl/yn9qa54kCNNYevbfbjEQOQgXSpcj/N1Siv+yo3k4Ipf7fdg5kmQv+Xc6Vz/kqNGXZ5un3hjvP6Xq1RAlCggksH7W0WM3/S3klEVYJYTAIpVh4A==</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zU3xVjYU7a1ax8o9OQBgdxm5bvU=</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21"/>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Transform>
          <Transform Algorithm="http://www.w3.org/TR/2001/REC-xml-c14n-20010315"/>
        </Transforms>
        <DigestMethod Algorithm="http://www.w3.org/2000/09/xmldsig#sha1"/>
        <DigestValue>c1t8Wn8WAHKUEkvH4K+wXCx+YR4=</DigestValue>
      </Reference>
      <Reference URI="/ppt/commentAuthors.xml?ContentType=application/vnd.openxmlformats-officedocument.presentationml.commentAuthors+xml">
        <DigestMethod Algorithm="http://www.w3.org/2000/09/xmldsig#sha1"/>
        <DigestValue>1tED+/7x81O+BqbgqsAMeUJxEp0=</DigestValue>
      </Reference>
      <Reference URI="/ppt/media/image1.jpeg?ContentType=image/jpeg">
        <DigestMethod Algorithm="http://www.w3.org/2000/09/xmldsig#sha1"/>
        <DigestValue>82NXIvZgCTn0Jxtzdww/gpbr1pY=</DigestValue>
      </Reference>
      <Reference URI="/ppt/media/image10.png?ContentType=image/png">
        <DigestMethod Algorithm="http://www.w3.org/2000/09/xmldsig#sha1"/>
        <DigestValue>NI6AHQ3tztXssHySg/D2RsY2vfg=</DigestValue>
      </Reference>
      <Reference URI="/ppt/media/image11.png?ContentType=image/png">
        <DigestMethod Algorithm="http://www.w3.org/2000/09/xmldsig#sha1"/>
        <DigestValue>QQHLUXh2Ev41Rm9MW97UwJy9k6Q=</DigestValue>
      </Reference>
      <Reference URI="/ppt/media/image12.png?ContentType=image/png">
        <DigestMethod Algorithm="http://www.w3.org/2000/09/xmldsig#sha1"/>
        <DigestValue>1SrWWLbiRRQjoA2fTn7+Y9FYSJ4=</DigestValue>
      </Reference>
      <Reference URI="/ppt/media/image13.png?ContentType=image/png">
        <DigestMethod Algorithm="http://www.w3.org/2000/09/xmldsig#sha1"/>
        <DigestValue>81VvpdYwxsU8HAoo3nzXoDILBEs=</DigestValue>
      </Reference>
      <Reference URI="/ppt/media/image14.png?ContentType=image/png">
        <DigestMethod Algorithm="http://www.w3.org/2000/09/xmldsig#sha1"/>
        <DigestValue>dG9kiPxW8x8ZAUHIEpPMZhHm+Xs=</DigestValue>
      </Reference>
      <Reference URI="/ppt/media/image15.png?ContentType=image/png">
        <DigestMethod Algorithm="http://www.w3.org/2000/09/xmldsig#sha1"/>
        <DigestValue>4xaBXqQ94e5edzpdqO4VnpPeRBA=</DigestValue>
      </Reference>
      <Reference URI="/ppt/media/image2.png?ContentType=image/png">
        <DigestMethod Algorithm="http://www.w3.org/2000/09/xmldsig#sha1"/>
        <DigestValue>iuI8NpITomdYvp8zcnqoanYEP/k=</DigestValue>
      </Reference>
      <Reference URI="/ppt/media/image3.png?ContentType=image/png">
        <DigestMethod Algorithm="http://www.w3.org/2000/09/xmldsig#sha1"/>
        <DigestValue>iT4Vh6k9xyekpXpfUeS1QQdQg9Q=</DigestValue>
      </Reference>
      <Reference URI="/ppt/media/image4.png?ContentType=image/png">
        <DigestMethod Algorithm="http://www.w3.org/2000/09/xmldsig#sha1"/>
        <DigestValue>AhAKL1Fho0heWY37LQLkeXe3NOc=</DigestValue>
      </Reference>
      <Reference URI="/ppt/media/image5.png?ContentType=image/png">
        <DigestMethod Algorithm="http://www.w3.org/2000/09/xmldsig#sha1"/>
        <DigestValue>W5J2chUACYiaXIRqPjvb0lxB+lQ=</DigestValue>
      </Reference>
      <Reference URI="/ppt/media/image6.jpg?ContentType=image/jpeg">
        <DigestMethod Algorithm="http://www.w3.org/2000/09/xmldsig#sha1"/>
        <DigestValue>oM8fwGr6uWE+HeK0Q/Ace+Em1+g=</DigestValue>
      </Reference>
      <Reference URI="/ppt/media/image7.png?ContentType=image/png">
        <DigestMethod Algorithm="http://www.w3.org/2000/09/xmldsig#sha1"/>
        <DigestValue>i9/O746GMesSusM/6/6mNZGYbn4=</DigestValue>
      </Reference>
      <Reference URI="/ppt/media/image8.png?ContentType=image/png">
        <DigestMethod Algorithm="http://www.w3.org/2000/09/xmldsig#sha1"/>
        <DigestValue>a+knbeSR+A7fGBGtWF8U0/p4QtE=</DigestValue>
      </Reference>
      <Reference URI="/ppt/media/image9.png?ContentType=image/png">
        <DigestMethod Algorithm="http://www.w3.org/2000/09/xmldsig#sha1"/>
        <DigestValue>37KmE8J9KuGgr/72R8YOOJIejLI=</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UK+aZXLskzfb720BpdJb+pH62O8=</DigestValue>
      </Reference>
      <Reference URI="/ppt/notesMasters/notesMaster1.xml?ContentType=application/vnd.openxmlformats-officedocument.presentationml.notesMaster+xml">
        <DigestMethod Algorithm="http://www.w3.org/2000/09/xmldsig#sha1"/>
        <DigestValue>isUYWV1WABffmemRMG1kvXGdaoY=</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bMPy/f7NMIfDLaonDPJAOJKCtgw=</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wmO25OC3dfmPFgAKMuSD8+huPcU=</DigestValue>
      </Reference>
      <Reference URI="/ppt/notesSlides/notesSlide1.xml?ContentType=application/vnd.openxmlformats-officedocument.presentationml.notesSlide+xml">
        <DigestMethod Algorithm="http://www.w3.org/2000/09/xmldsig#sha1"/>
        <DigestValue>BSXK3TNQ3rL1Kb7dRl3dTEFPzSQ=</DigestValue>
      </Reference>
      <Reference URI="/ppt/notesSlides/notesSlide2.xml?ContentType=application/vnd.openxmlformats-officedocument.presentationml.notesSlide+xml">
        <DigestMethod Algorithm="http://www.w3.org/2000/09/xmldsig#sha1"/>
        <DigestValue>Su5Js4E2Szq0+1QMApLYZuE/OIE=</DigestValue>
      </Reference>
      <Reference URI="/ppt/presentation.xml?ContentType=application/vnd.openxmlformats-officedocument.presentationml.presentation.main+xml">
        <DigestMethod Algorithm="http://www.w3.org/2000/09/xmldsig#sha1"/>
        <DigestValue>yfEPxlR1FE91pSZGBzKxDghKTkc=</DigestValue>
      </Reference>
      <Reference URI="/ppt/presProps.xml?ContentType=application/vnd.openxmlformats-officedocument.presentationml.presProps+xml">
        <DigestMethod Algorithm="http://www.w3.org/2000/09/xmldsig#sha1"/>
        <DigestValue>i8AUZV3VfwSbhhR9VAXpK01IW4k=</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1Ro5loyHJAkpoShRReg0AKBBya0=</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nVeFIgXresqLY18smAgc/35+NXI=</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nVeFIgXresqLY18smAgc/35+NXI=</DigestValue>
      </Reference>
      <Reference URI="/ppt/slideLayouts/_rels/slideLayout1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nVeFIgXresqLY18smAgc/35+NXI=</DigestValue>
      </Reference>
      <Reference URI="/ppt/slideLayouts/_rels/slideLayout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nVeFIgXresqLY18smAgc/35+NXI=</DigestValue>
      </Reference>
      <Reference URI="/ppt/slideLayouts/_rels/slideLayout1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nVeFIgXresqLY18smAgc/35+NXI=</DigestValue>
      </Reference>
      <Reference URI="/ppt/slideLayouts/_rels/slideLayout1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nVeFIgXresqLY18smAgc/35+NXI=</DigestValue>
      </Reference>
      <Reference URI="/ppt/slideLayouts/_rels/slideLayout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nVeFIgXresqLY18smAgc/35+NXI=</DigestValue>
      </Reference>
      <Reference URI="/ppt/slideLayouts/_rels/slideLayout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nVeFIgXresqLY18smAgc/35+NXI=</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nVeFIgXresqLY18smAgc/35+NXI=</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nVeFIgXresqLY18smAgc/35+NXI=</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nVeFIgXresqLY18smAgc/35+NXI=</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dYByJLKRFpilzHfDpCCztlNdVng=</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nVeFIgXresqLY18smAgc/35+NXI=</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nVeFIgXresqLY18smAgc/35+NXI=</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nVeFIgXresqLY18smAgc/35+NXI=</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nVeFIgXresqLY18smAgc/35+NXI=</DigestValue>
      </Reference>
      <Reference URI="/ppt/slideLayouts/slideLayout1.xml?ContentType=application/vnd.openxmlformats-officedocument.presentationml.slideLayout+xml">
        <DigestMethod Algorithm="http://www.w3.org/2000/09/xmldsig#sha1"/>
        <DigestValue>DKt2hx0ozDu5QB9mjlxXQYy3oFo=</DigestValue>
      </Reference>
      <Reference URI="/ppt/slideLayouts/slideLayout10.xml?ContentType=application/vnd.openxmlformats-officedocument.presentationml.slideLayout+xml">
        <DigestMethod Algorithm="http://www.w3.org/2000/09/xmldsig#sha1"/>
        <DigestValue>jLSpvzIvm44ZTChmSwXGG8PMlco=</DigestValue>
      </Reference>
      <Reference URI="/ppt/slideLayouts/slideLayout11.xml?ContentType=application/vnd.openxmlformats-officedocument.presentationml.slideLayout+xml">
        <DigestMethod Algorithm="http://www.w3.org/2000/09/xmldsig#sha1"/>
        <DigestValue>fA+iVi87qkcqPL7pQyElNTRRmpo=</DigestValue>
      </Reference>
      <Reference URI="/ppt/slideLayouts/slideLayout12.xml?ContentType=application/vnd.openxmlformats-officedocument.presentationml.slideLayout+xml">
        <DigestMethod Algorithm="http://www.w3.org/2000/09/xmldsig#sha1"/>
        <DigestValue>8xx6rCWVX5t2q06Ydj/hzT04+tw=</DigestValue>
      </Reference>
      <Reference URI="/ppt/slideLayouts/slideLayout13.xml?ContentType=application/vnd.openxmlformats-officedocument.presentationml.slideLayout+xml">
        <DigestMethod Algorithm="http://www.w3.org/2000/09/xmldsig#sha1"/>
        <DigestValue>HB0bE/myaFPjv9XD5kyEU/k4Gkc=</DigestValue>
      </Reference>
      <Reference URI="/ppt/slideLayouts/slideLayout14.xml?ContentType=application/vnd.openxmlformats-officedocument.presentationml.slideLayout+xml">
        <DigestMethod Algorithm="http://www.w3.org/2000/09/xmldsig#sha1"/>
        <DigestValue>FKYKe/Md7ig5X7+nxROlecEKeME=</DigestValue>
      </Reference>
      <Reference URI="/ppt/slideLayouts/slideLayout15.xml?ContentType=application/vnd.openxmlformats-officedocument.presentationml.slideLayout+xml">
        <DigestMethod Algorithm="http://www.w3.org/2000/09/xmldsig#sha1"/>
        <DigestValue>wfgxRcmoS7Ly8TWia1BHXvXkpiE=</DigestValue>
      </Reference>
      <Reference URI="/ppt/slideLayouts/slideLayout16.xml?ContentType=application/vnd.openxmlformats-officedocument.presentationml.slideLayout+xml">
        <DigestMethod Algorithm="http://www.w3.org/2000/09/xmldsig#sha1"/>
        <DigestValue>iCkqfOPihmqbC3FVPZcXYOSfOlk=</DigestValue>
      </Reference>
      <Reference URI="/ppt/slideLayouts/slideLayout17.xml?ContentType=application/vnd.openxmlformats-officedocument.presentationml.slideLayout+xml">
        <DigestMethod Algorithm="http://www.w3.org/2000/09/xmldsig#sha1"/>
        <DigestValue>iYyHHMaqoo1qhDNqVHfVgVk5FsM=</DigestValue>
      </Reference>
      <Reference URI="/ppt/slideLayouts/slideLayout2.xml?ContentType=application/vnd.openxmlformats-officedocument.presentationml.slideLayout+xml">
        <DigestMethod Algorithm="http://www.w3.org/2000/09/xmldsig#sha1"/>
        <DigestValue>0MQ4EeKypxtynSv27nEA9Eqcp58=</DigestValue>
      </Reference>
      <Reference URI="/ppt/slideLayouts/slideLayout3.xml?ContentType=application/vnd.openxmlformats-officedocument.presentationml.slideLayout+xml">
        <DigestMethod Algorithm="http://www.w3.org/2000/09/xmldsig#sha1"/>
        <DigestValue>Gkjzhb/IzOs+KtTr34WkgbYdkRk=</DigestValue>
      </Reference>
      <Reference URI="/ppt/slideLayouts/slideLayout4.xml?ContentType=application/vnd.openxmlformats-officedocument.presentationml.slideLayout+xml">
        <DigestMethod Algorithm="http://www.w3.org/2000/09/xmldsig#sha1"/>
        <DigestValue>gFrZL1RApvtr+k2nmDSrdgM1XEc=</DigestValue>
      </Reference>
      <Reference URI="/ppt/slideLayouts/slideLayout5.xml?ContentType=application/vnd.openxmlformats-officedocument.presentationml.slideLayout+xml">
        <DigestMethod Algorithm="http://www.w3.org/2000/09/xmldsig#sha1"/>
        <DigestValue>8A5algPgP9/VPV2EJKnSZ0Z024Q=</DigestValue>
      </Reference>
      <Reference URI="/ppt/slideLayouts/slideLayout6.xml?ContentType=application/vnd.openxmlformats-officedocument.presentationml.slideLayout+xml">
        <DigestMethod Algorithm="http://www.w3.org/2000/09/xmldsig#sha1"/>
        <DigestValue>XcI1dqkie2mBr0w3D/vTVxDyoHg=</DigestValue>
      </Reference>
      <Reference URI="/ppt/slideLayouts/slideLayout7.xml?ContentType=application/vnd.openxmlformats-officedocument.presentationml.slideLayout+xml">
        <DigestMethod Algorithm="http://www.w3.org/2000/09/xmldsig#sha1"/>
        <DigestValue>sgK+ik1TzLEHEIh5pAwDPVpCd/E=</DigestValue>
      </Reference>
      <Reference URI="/ppt/slideLayouts/slideLayout8.xml?ContentType=application/vnd.openxmlformats-officedocument.presentationml.slideLayout+xml">
        <DigestMethod Algorithm="http://www.w3.org/2000/09/xmldsig#sha1"/>
        <DigestValue>uc+yt9aJI2mWJUh4ePLuT6dxdOI=</DigestValue>
      </Reference>
      <Reference URI="/ppt/slideLayouts/slideLayout9.xml?ContentType=application/vnd.openxmlformats-officedocument.presentationml.slideLayout+xml">
        <DigestMethod Algorithm="http://www.w3.org/2000/09/xmldsig#sha1"/>
        <DigestValue>Bzdaidcn3fx4ZiBbb76TWgwDKrg=</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Transform>
          <Transform Algorithm="http://www.w3.org/TR/2001/REC-xml-c14n-20010315"/>
        </Transforms>
        <DigestMethod Algorithm="http://www.w3.org/2000/09/xmldsig#sha1"/>
        <DigestValue>nGvKN7yVGirFHjJweMYHUHrVemo=</DigestValue>
      </Reference>
      <Reference URI="/ppt/slideMasters/slideMaster1.xml?ContentType=application/vnd.openxmlformats-officedocument.presentationml.slideMaster+xml">
        <DigestMethod Algorithm="http://www.w3.org/2000/09/xmldsig#sha1"/>
        <DigestValue>qink02j2K9n/uLhsqVMd+S/cOco=</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RMiWlMbP90VbMHaoyrbXtLVkgNY=</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ClewwsyHsbKKGGByzGhflB1yGDM=</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XnGKr1fkmLzlp8UiacQjlv6emm8=</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Fl/52/95QEK5TMTMYYEEkF4s4E4=</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ClewwsyHsbKKGGByzGhflB1yGDM=</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W6AxPOi0FBAiBqmJrC75dvtGt90=</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1WtUvq5UyRdX8svTnhihpcNCaLQ=</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ClewwsyHsbKKGGByzGhflB1yGDM=</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0/09/xmldsig#sha1"/>
        <DigestValue>Zl3XXRnv2/oubuzvjUUBZc7CXug=</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ClewwsyHsbKKGGByzGhflB1yGDM=</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ClewwsyHsbKKGGByzGhflB1yGDM=</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ClewwsyHsbKKGGByzGhflB1yGDM=</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PSQvW4IqAk287l9FutfGskP+XBc=</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XTyFDg72RBND1jtgVRDkNgHbFvc=</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2Vty0P0GMZ6bigdIPlRxH2ri1zo=</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0/09/xmldsig#sha1"/>
        <DigestValue>Wm3c5KvbKnjckA6EDbgBWGE7v34=</DigestValue>
      </Reference>
      <Reference URI="/ppt/slides/slide1.xml?ContentType=application/vnd.openxmlformats-officedocument.presentationml.slide+xml">
        <DigestMethod Algorithm="http://www.w3.org/2000/09/xmldsig#sha1"/>
        <DigestValue>puqU5N00mZfSvsVFTfEugD5HkJQ=</DigestValue>
      </Reference>
      <Reference URI="/ppt/slides/slide10.xml?ContentType=application/vnd.openxmlformats-officedocument.presentationml.slide+xml">
        <DigestMethod Algorithm="http://www.w3.org/2000/09/xmldsig#sha1"/>
        <DigestValue>N0hRcBQIFSemGXA/Ow4+ksJO3MI=</DigestValue>
      </Reference>
      <Reference URI="/ppt/slides/slide11.xml?ContentType=application/vnd.openxmlformats-officedocument.presentationml.slide+xml">
        <DigestMethod Algorithm="http://www.w3.org/2000/09/xmldsig#sha1"/>
        <DigestValue>f+xtH/2aE/T/yUxkNcV1edoeS/c=</DigestValue>
      </Reference>
      <Reference URI="/ppt/slides/slide12.xml?ContentType=application/vnd.openxmlformats-officedocument.presentationml.slide+xml">
        <DigestMethod Algorithm="http://www.w3.org/2000/09/xmldsig#sha1"/>
        <DigestValue>PR0+ZPmA5dd44ZhHdD2Q5fSik10=</DigestValue>
      </Reference>
      <Reference URI="/ppt/slides/slide13.xml?ContentType=application/vnd.openxmlformats-officedocument.presentationml.slide+xml">
        <DigestMethod Algorithm="http://www.w3.org/2000/09/xmldsig#sha1"/>
        <DigestValue>0OYj1wFil2gjhCCtYyT6laG3Ths=</DigestValue>
      </Reference>
      <Reference URI="/ppt/slides/slide14.xml?ContentType=application/vnd.openxmlformats-officedocument.presentationml.slide+xml">
        <DigestMethod Algorithm="http://www.w3.org/2000/09/xmldsig#sha1"/>
        <DigestValue>CFy2cE5GU6G5eoejHLuHSkQUWuM=</DigestValue>
      </Reference>
      <Reference URI="/ppt/slides/slide15.xml?ContentType=application/vnd.openxmlformats-officedocument.presentationml.slide+xml">
        <DigestMethod Algorithm="http://www.w3.org/2000/09/xmldsig#sha1"/>
        <DigestValue>/uRO4QwpVA/BKIikul9sqHh/wio=</DigestValue>
      </Reference>
      <Reference URI="/ppt/slides/slide16.xml?ContentType=application/vnd.openxmlformats-officedocument.presentationml.slide+xml">
        <DigestMethod Algorithm="http://www.w3.org/2000/09/xmldsig#sha1"/>
        <DigestValue>6ns+SS7zNUj45sx4SZjbRYkvT+U=</DigestValue>
      </Reference>
      <Reference URI="/ppt/slides/slide2.xml?ContentType=application/vnd.openxmlformats-officedocument.presentationml.slide+xml">
        <DigestMethod Algorithm="http://www.w3.org/2000/09/xmldsig#sha1"/>
        <DigestValue>fgFWO/b9r0QR/AglnTmjACvmNa0=</DigestValue>
      </Reference>
      <Reference URI="/ppt/slides/slide3.xml?ContentType=application/vnd.openxmlformats-officedocument.presentationml.slide+xml">
        <DigestMethod Algorithm="http://www.w3.org/2000/09/xmldsig#sha1"/>
        <DigestValue>t5SOJ5qyXZsHVaPmqZ/ra80EcCk=</DigestValue>
      </Reference>
      <Reference URI="/ppt/slides/slide4.xml?ContentType=application/vnd.openxmlformats-officedocument.presentationml.slide+xml">
        <DigestMethod Algorithm="http://www.w3.org/2000/09/xmldsig#sha1"/>
        <DigestValue>rHrR8sCn5Vh1dOVAzWBdVP1tyEY=</DigestValue>
      </Reference>
      <Reference URI="/ppt/slides/slide5.xml?ContentType=application/vnd.openxmlformats-officedocument.presentationml.slide+xml">
        <DigestMethod Algorithm="http://www.w3.org/2000/09/xmldsig#sha1"/>
        <DigestValue>sI8oxp5Ij8XGj4K3mOSXUfkVSNk=</DigestValue>
      </Reference>
      <Reference URI="/ppt/slides/slide6.xml?ContentType=application/vnd.openxmlformats-officedocument.presentationml.slide+xml">
        <DigestMethod Algorithm="http://www.w3.org/2000/09/xmldsig#sha1"/>
        <DigestValue>5N+vuUnH7p9yspaSqlEBMJpCNEU=</DigestValue>
      </Reference>
      <Reference URI="/ppt/slides/slide7.xml?ContentType=application/vnd.openxmlformats-officedocument.presentationml.slide+xml">
        <DigestMethod Algorithm="http://www.w3.org/2000/09/xmldsig#sha1"/>
        <DigestValue>RzqRMkNT9Lv8gqiyt8696qT7Ecg=</DigestValue>
      </Reference>
      <Reference URI="/ppt/slides/slide8.xml?ContentType=application/vnd.openxmlformats-officedocument.presentationml.slide+xml">
        <DigestMethod Algorithm="http://www.w3.org/2000/09/xmldsig#sha1"/>
        <DigestValue>FYPd+pN/v7QRjcrhgUJdcUjK0b4=</DigestValue>
      </Reference>
      <Reference URI="/ppt/slides/slide9.xml?ContentType=application/vnd.openxmlformats-officedocument.presentationml.slide+xml">
        <DigestMethod Algorithm="http://www.w3.org/2000/09/xmldsig#sha1"/>
        <DigestValue>ZJG0tmxAvDk8uMwu7nOraOaaHFA=</DigestValue>
      </Reference>
      <Reference URI="/ppt/tableStyles.xml?ContentType=application/vnd.openxmlformats-officedocument.presentationml.tableStyles+xml">
        <DigestMethod Algorithm="http://www.w3.org/2000/09/xmldsig#sha1"/>
        <DigestValue>Sb/RPtAhmbAEvwoBmllvEndY2SY=</DigestValue>
      </Reference>
      <Reference URI="/ppt/theme/_rels/theme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0/09/xmldsig#sha1"/>
        <DigestValue>1BBpj2jAlVTMOUsDXEcb09MQuQQ=</DigestValue>
      </Reference>
      <Reference URI="/ppt/theme/theme1.xml?ContentType=application/vnd.openxmlformats-officedocument.theme+xml">
        <DigestMethod Algorithm="http://www.w3.org/2000/09/xmldsig#sha1"/>
        <DigestValue>IbWDIlt/y7XzlR3T331ix/gUHgM=</DigestValue>
      </Reference>
      <Reference URI="/ppt/theme/theme2.xml?ContentType=application/vnd.openxmlformats-officedocument.theme+xml">
        <DigestMethod Algorithm="http://www.w3.org/2000/09/xmldsig#sha1"/>
        <DigestValue>e8MsB5Vq20F0WVNL0fFI8MfAeak=</DigestValue>
      </Reference>
      <Reference URI="/ppt/viewProps.xml?ContentType=application/vnd.openxmlformats-officedocument.presentationml.viewProps+xml">
        <DigestMethod Algorithm="http://www.w3.org/2000/09/xmldsig#sha1"/>
        <DigestValue>X69dE8zm+jWTyc4/6xXvpYkj4Z8=</DigestValue>
      </Reference>
    </Manifest>
    <SignatureProperties>
      <SignatureProperty Id="idSignatureTime" Target="#idPackageSignature">
        <mdssi:SignatureTime xmlns:mdssi="http://schemas.openxmlformats.org/package/2006/digital-signature">
          <mdssi:Format>YYYY-MM-DDThh:mm:ssTZD</mdssi:Format>
          <mdssi:Value>2016-04-02T10:27:43Z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
          <WindowsVersion>10.0</WindowsVersion>
          <OfficeVersion>16.0</OfficeVersion>
          <ApplicationVersion>16.0</ApplicationVersion>
          <Monitors>1</Monitors>
          <HorizontalResolution>1920</HorizontalResolution>
          <VerticalResolution>1080</VerticalResolution>
          <ColorDepth>32</ColorDepth>
          <SignatureProviderId>{00000000-0000-0000-0000-000000000000}</SignatureProviderId>
          <SignatureProviderUrl/>
          <SignatureProviderDetails>9</SignatureProviderDetails>
          <SignatureType>1</SignatureType>
        </SignatureInfoV1>
        <SignatureInfoV2 xmlns="http://schemas.microsoft.com/office/2006/digsig">
          <Address1/>
          <Address2/>
        </SignatureInfoV2>
      </SignatureProperty>
    </SignatureProperties>
  </Object>
  <Object>
    <xd:QualifyingProperties xmlns:xd="http://uri.etsi.org/01903/v1.3.2#" Target="#idPackageSignature">
      <xd:SignedProperties Id="idSignedProperties">
        <xd:SignedSignatureProperties>
          <xd:SigningTime>2016-04-02T10:27:43Z</xd:SigningTime>
          <xd:SigningCertificate>
            <xd:Cert>
              <xd:CertDigest>
                <DigestMethod Algorithm="http://www.w3.org/2000/09/xmldsig#sha1"/>
                <DigestValue>+9XRPALFGo22jQLBa+HeYMHSEhc=</DigestValue>
              </xd:CertDigest>
              <xd:IssuerSerial>
                <X509IssuerName>CN=Username</X509IssuerName>
                <X509SerialNumber>144122903390245861828218285558107420889</X509SerialNumber>
              </xd:IssuerSerial>
            </xd:Cert>
          </xd:SigningCertificate>
          <xd:SignaturePolicyIdentifier>
            <xd:SignaturePolicyImplied/>
          </xd:SignaturePolicyIdentifier>
          <xd:SignatureProductionPlace>
            <xd:City/>
            <xd:StateOrProvince/>
            <xd:PostalCode/>
            <xd:CountryName/>
          </xd:SignatureProductionPlace>
          <xd:SignerRole>
            <xd:ClaimedRoles>
              <xd:ClaimedRole>SAT</xd:ClaimedRole>
            </xd:ClaimedRoles>
          </xd:SignerRole>
        </xd:SignedSignatureProperties>
        <xd:SignedDataObjectProperties>
          <xd:CommitmentTypeIndication>
            <xd:CommitmentTypeId>
              <xd:Identifier>http://uri.etsi.org/01903/v1.2.2#ProofOfCreation</xd:Identifier>
              <xd:Description>Created this document</xd:Description>
            </xd:CommitmentTypeId>
            <xd:AllSignedDataObjects/>
          </xd:CommitmentTypeIndication>
        </xd:SignedDataObjectProperties>
      </xd:SignedProperties>
    </xd:QualifyingProperties>
  </Object>
</Signature>
</file>

<file path=docProps/app.xml><?xml version="1.0" encoding="utf-8"?>
<Properties xmlns="http://schemas.openxmlformats.org/officeDocument/2006/extended-properties" xmlns:vt="http://schemas.openxmlformats.org/officeDocument/2006/docPropsVTypes">
  <Template>TM03457452[[fn=Celestial]]</Template>
  <TotalTime>983</TotalTime>
  <Words>847</Words>
  <Application>Microsoft Office PowerPoint</Application>
  <PresentationFormat>Widescreen</PresentationFormat>
  <Paragraphs>48</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Adobe Caslon Pro Bold</vt:lpstr>
      <vt:lpstr>Arial</vt:lpstr>
      <vt:lpstr>Calibri</vt:lpstr>
      <vt:lpstr>Times New Roman</vt:lpstr>
      <vt:lpstr>Celestial</vt:lpstr>
      <vt:lpstr>Variable Stars</vt:lpstr>
      <vt:lpstr>Etteyeb Nejmeddine</vt:lpstr>
      <vt:lpstr>PowerPoint Presentation</vt:lpstr>
      <vt:lpstr>What are variable stars?</vt:lpstr>
      <vt:lpstr>Detecting variability</vt:lpstr>
      <vt:lpstr>Classification</vt:lpstr>
      <vt:lpstr>Pulsating variable stars</vt:lpstr>
      <vt:lpstr>Cepheid's</vt:lpstr>
      <vt:lpstr>ECLIPSING BINARY STARS</vt:lpstr>
      <vt:lpstr>CATACLYSMIC VARIABLES</vt:lpstr>
      <vt:lpstr>Novae </vt:lpstr>
      <vt:lpstr>Supernovae </vt:lpstr>
      <vt:lpstr>ERUPTIVE VARIABLES</vt:lpstr>
      <vt:lpstr>R Coronae Borealis</vt:lpstr>
      <vt:lpstr>PowerPoint Presentation</vt:lpstr>
      <vt:lpstr>Why study variable stars?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Variable Stars</dc:title>
  <dc:creator>Username</dc:creator>
  <cp:lastModifiedBy>Username</cp:lastModifiedBy>
  <cp:revision>37</cp:revision>
  <dcterms:created xsi:type="dcterms:W3CDTF">2016-04-01T18:01:17Z</dcterms:created>
  <dcterms:modified xsi:type="dcterms:W3CDTF">2016-04-02T10:26:30Z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