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LES GALAXIES ACTIVES</a:t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AGN - GAN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 descr="logo SAT UA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2260"/>
            <a:ext cx="1714739" cy="1895740"/>
          </a:xfrm>
          <a:prstGeom prst="rect">
            <a:avLst/>
          </a:prstGeom>
        </p:spPr>
      </p:pic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4000496" y="4429132"/>
            <a:ext cx="3771904" cy="1209668"/>
          </a:xfrm>
        </p:spPr>
        <p:txBody>
          <a:bodyPr/>
          <a:lstStyle/>
          <a:p>
            <a:pPr algn="l"/>
            <a:r>
              <a:rPr lang="fr-FR" dirty="0" smtClean="0"/>
              <a:t>Sofien KAMOUN</a:t>
            </a:r>
          </a:p>
          <a:p>
            <a:pPr algn="l"/>
            <a:r>
              <a:rPr lang="fr-FR" dirty="0" smtClean="0"/>
              <a:t>Président de la SAT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Et la voie lactée?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Actuellement le trou noir central est très         « calme »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Dans le passé, la VL aurait été une AGN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Découverte de deux  lobes étirés dans une direction perpendiculaire au plan galactique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Définition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Galaxie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Noyau actif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Excès de rayonnement dans le spectre électromagnétique: ondes radio </a:t>
            </a:r>
            <a:r>
              <a:rPr lang="fr-FR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l-GR" dirty="0" smtClean="0">
                <a:solidFill>
                  <a:schemeClr val="bg1"/>
                </a:solidFill>
                <a:sym typeface="Wingdings" pitchFamily="2" charset="2"/>
              </a:rPr>
              <a:t>γ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Spectre électromagnétique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020" t="31250" r="18192" b="46289"/>
          <a:stretch>
            <a:fillRect/>
          </a:stretch>
        </p:blipFill>
        <p:spPr bwMode="auto">
          <a:xfrm>
            <a:off x="357158" y="1857364"/>
            <a:ext cx="842968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Classification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schématiquement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Radio-galaxies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Quasars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Blazards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Galaxies de </a:t>
            </a:r>
            <a:r>
              <a:rPr lang="fr-FR" dirty="0" err="1" smtClean="0">
                <a:solidFill>
                  <a:schemeClr val="bg1"/>
                </a:solidFill>
              </a:rPr>
              <a:t>Seyfert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Les </a:t>
            </a:r>
            <a:r>
              <a:rPr lang="fr-FR" dirty="0" err="1" smtClean="0">
                <a:solidFill>
                  <a:schemeClr val="bg1"/>
                </a:solidFill>
              </a:rPr>
              <a:t>Radio-galaxies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1939, </a:t>
            </a:r>
            <a:r>
              <a:rPr lang="fr-FR" dirty="0" err="1" smtClean="0">
                <a:solidFill>
                  <a:schemeClr val="bg1"/>
                </a:solidFill>
              </a:rPr>
              <a:t>Cygnus</a:t>
            </a:r>
            <a:r>
              <a:rPr lang="fr-FR" dirty="0" smtClean="0">
                <a:solidFill>
                  <a:schemeClr val="bg1"/>
                </a:solidFill>
              </a:rPr>
              <a:t> A, Reber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Jets + lobes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6237" t="24414" r="37408" b="37500"/>
          <a:stretch>
            <a:fillRect/>
          </a:stretch>
        </p:blipFill>
        <p:spPr bwMode="auto">
          <a:xfrm>
            <a:off x="5500694" y="1928802"/>
            <a:ext cx="34290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Les quasars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« Quasi-</a:t>
            </a:r>
            <a:r>
              <a:rPr lang="fr-FR" dirty="0" err="1" smtClean="0">
                <a:solidFill>
                  <a:schemeClr val="bg1"/>
                </a:solidFill>
              </a:rPr>
              <a:t>stellar</a:t>
            </a:r>
            <a:r>
              <a:rPr lang="fr-FR" dirty="0" smtClean="0">
                <a:solidFill>
                  <a:schemeClr val="bg1"/>
                </a:solidFill>
              </a:rPr>
              <a:t> and radiosources </a:t>
            </a:r>
            <a:r>
              <a:rPr lang="fr-FR" dirty="0" err="1" smtClean="0">
                <a:solidFill>
                  <a:schemeClr val="bg1"/>
                </a:solidFill>
              </a:rPr>
              <a:t>emetting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objects</a:t>
            </a:r>
            <a:r>
              <a:rPr lang="fr-FR" dirty="0" smtClean="0">
                <a:solidFill>
                  <a:schemeClr val="bg1"/>
                </a:solidFill>
              </a:rPr>
              <a:t> »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1963, Schmidt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Les objets les plus lumineux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   de l’univers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11" descr="3c273_5min_n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285992"/>
            <a:ext cx="3363913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643702" y="550070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3C 273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81809" t="41016" r="5014" b="32616"/>
          <a:stretch>
            <a:fillRect/>
          </a:stretch>
        </p:blipFill>
        <p:spPr bwMode="auto">
          <a:xfrm>
            <a:off x="571472" y="4572008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81296" t="18750" r="4429" b="48047"/>
          <a:stretch>
            <a:fillRect/>
          </a:stretch>
        </p:blipFill>
        <p:spPr bwMode="auto">
          <a:xfrm>
            <a:off x="3214678" y="4214818"/>
            <a:ext cx="18573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Les </a:t>
            </a:r>
            <a:r>
              <a:rPr lang="fr-FR" b="1" dirty="0" err="1" smtClean="0">
                <a:solidFill>
                  <a:schemeClr val="bg1"/>
                </a:solidFill>
              </a:rPr>
              <a:t>blazars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« </a:t>
            </a:r>
            <a:r>
              <a:rPr lang="fr-FR" dirty="0" err="1" smtClean="0">
                <a:solidFill>
                  <a:schemeClr val="bg1"/>
                </a:solidFill>
              </a:rPr>
              <a:t>Blazing</a:t>
            </a:r>
            <a:r>
              <a:rPr lang="fr-FR" dirty="0" smtClean="0">
                <a:solidFill>
                  <a:schemeClr val="bg1"/>
                </a:solidFill>
              </a:rPr>
              <a:t> quasi-</a:t>
            </a:r>
            <a:r>
              <a:rPr lang="fr-FR" dirty="0" err="1" smtClean="0">
                <a:solidFill>
                  <a:schemeClr val="bg1"/>
                </a:solidFill>
              </a:rPr>
              <a:t>stellar</a:t>
            </a:r>
            <a:r>
              <a:rPr lang="fr-FR" dirty="0" smtClean="0">
                <a:solidFill>
                  <a:schemeClr val="bg1"/>
                </a:solidFill>
              </a:rPr>
              <a:t> and radiosource </a:t>
            </a:r>
            <a:r>
              <a:rPr lang="fr-FR" dirty="0" err="1" smtClean="0">
                <a:solidFill>
                  <a:schemeClr val="bg1"/>
                </a:solidFill>
              </a:rPr>
              <a:t>objects</a:t>
            </a:r>
            <a:r>
              <a:rPr lang="fr-FR" dirty="0" smtClean="0">
                <a:solidFill>
                  <a:schemeClr val="bg1"/>
                </a:solidFill>
              </a:rPr>
              <a:t> »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Variation violente d’éclat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BL </a:t>
            </a:r>
            <a:r>
              <a:rPr lang="fr-FR" dirty="0" err="1" smtClean="0">
                <a:solidFill>
                  <a:schemeClr val="bg1"/>
                </a:solidFill>
              </a:rPr>
              <a:t>Lacertae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Nouveau dossier\BL Lac sm - Copie.jpg"/>
          <p:cNvPicPr>
            <a:picLocks noChangeAspect="1" noChangeArrowheads="1"/>
          </p:cNvPicPr>
          <p:nvPr/>
        </p:nvPicPr>
        <p:blipFill>
          <a:blip r:embed="rId2"/>
          <a:srcRect l="49502" t="23424" r="6995" b="33783"/>
          <a:stretch>
            <a:fillRect/>
          </a:stretch>
        </p:blipFill>
        <p:spPr bwMode="auto">
          <a:xfrm>
            <a:off x="928662" y="3500438"/>
            <a:ext cx="4286280" cy="2808252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81259" t="25390" r="4465" b="45313"/>
          <a:stretch>
            <a:fillRect/>
          </a:stretch>
        </p:blipFill>
        <p:spPr bwMode="auto">
          <a:xfrm>
            <a:off x="6143636" y="3786190"/>
            <a:ext cx="18573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Les galaxies de </a:t>
            </a:r>
            <a:r>
              <a:rPr lang="fr-FR" b="1" dirty="0" err="1" smtClean="0">
                <a:solidFill>
                  <a:schemeClr val="bg1"/>
                </a:solidFill>
              </a:rPr>
              <a:t>Seyfert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1940 </a:t>
            </a:r>
            <a:r>
              <a:rPr lang="fr-FR" dirty="0" err="1" smtClean="0">
                <a:solidFill>
                  <a:schemeClr val="bg1"/>
                </a:solidFill>
              </a:rPr>
              <a:t>Seyfert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Un noyau ponctuel et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    brillant; quasi stellaire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Moins lumineuses que 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    les quasars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9" descr="ngc10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928802"/>
            <a:ext cx="3949700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Modèle d’unification des GAN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6867" t="31250" r="2818" b="41016"/>
          <a:stretch>
            <a:fillRect/>
          </a:stretch>
        </p:blipFill>
        <p:spPr bwMode="auto">
          <a:xfrm>
            <a:off x="1357290" y="1565827"/>
            <a:ext cx="6429420" cy="493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144</Words>
  <PresentationFormat>Affichage à l'écran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LES GALAXIES ACTIVES AGN - GAN</vt:lpstr>
      <vt:lpstr>Définition</vt:lpstr>
      <vt:lpstr>Spectre électromagnétique</vt:lpstr>
      <vt:lpstr>Classification</vt:lpstr>
      <vt:lpstr>Les Radio-galaxies</vt:lpstr>
      <vt:lpstr>Les quasars</vt:lpstr>
      <vt:lpstr>Les blazars</vt:lpstr>
      <vt:lpstr>Les galaxies de Seyfert</vt:lpstr>
      <vt:lpstr>Modèle d’unification des GAN</vt:lpstr>
      <vt:lpstr>Et la voie lactée?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GALAXIES ACTIVES</dc:title>
  <dc:creator>LENOVO</dc:creator>
  <cp:lastModifiedBy>LENOVO</cp:lastModifiedBy>
  <cp:revision>49</cp:revision>
  <dcterms:created xsi:type="dcterms:W3CDTF">2016-04-02T06:50:42Z</dcterms:created>
  <dcterms:modified xsi:type="dcterms:W3CDTF">2016-04-02T09:02:44Z</dcterms:modified>
</cp:coreProperties>
</file>